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4"/>
  </p:sldMasterIdLst>
  <p:notesMasterIdLst>
    <p:notesMasterId r:id="rId23"/>
  </p:notesMasterIdLst>
  <p:handoutMasterIdLst>
    <p:handoutMasterId r:id="rId24"/>
  </p:handoutMasterIdLst>
  <p:sldIdLst>
    <p:sldId id="256" r:id="rId5"/>
    <p:sldId id="509" r:id="rId6"/>
    <p:sldId id="511" r:id="rId7"/>
    <p:sldId id="513" r:id="rId8"/>
    <p:sldId id="517" r:id="rId9"/>
    <p:sldId id="261" r:id="rId10"/>
    <p:sldId id="262" r:id="rId11"/>
    <p:sldId id="532" r:id="rId12"/>
    <p:sldId id="515" r:id="rId13"/>
    <p:sldId id="534" r:id="rId14"/>
    <p:sldId id="535" r:id="rId15"/>
    <p:sldId id="518" r:id="rId16"/>
    <p:sldId id="536" r:id="rId17"/>
    <p:sldId id="537" r:id="rId18"/>
    <p:sldId id="538" r:id="rId19"/>
    <p:sldId id="539" r:id="rId20"/>
    <p:sldId id="290" r:id="rId21"/>
    <p:sldId id="294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7FF"/>
    <a:srgbClr val="1A5BFF"/>
    <a:srgbClr val="0D1FFF"/>
    <a:srgbClr val="003BA3"/>
    <a:srgbClr val="4A8CFF"/>
    <a:srgbClr val="CCFF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E178D7-BC35-4BFC-9B6F-0A6B21DCDC5C}">
  <a:tblStyle styleId="{8DE178D7-BC35-4BFC-9B6F-0A6B21DCDC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4607" autoAdjust="0"/>
  </p:normalViewPr>
  <p:slideViewPr>
    <p:cSldViewPr snapToGrid="0">
      <p:cViewPr varScale="1">
        <p:scale>
          <a:sx n="110" d="100"/>
          <a:sy n="110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FE2927-89DE-3BB1-FD8C-F2A59CCFFE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E54849-1C00-2AE1-A10E-CFE33AE6C0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0856E-331B-4BC3-9670-58B3607C03C7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4BE71-2648-7B77-171B-3FD74937DC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438D1-F8E8-9EAC-6A47-D461A3D6DD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C5FDF-D38A-4D08-A0B8-BB818A70E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36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322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404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68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28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199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a9fa94098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a9fa94098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832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299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46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11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466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148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421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446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1"/>
          </p:nvPr>
        </p:nvSpPr>
        <p:spPr>
          <a:xfrm>
            <a:off x="717800" y="1255775"/>
            <a:ext cx="4631700" cy="3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subTitle" idx="1"/>
          </p:nvPr>
        </p:nvSpPr>
        <p:spPr>
          <a:xfrm>
            <a:off x="7119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2"/>
          </p:nvPr>
        </p:nvSpPr>
        <p:spPr>
          <a:xfrm>
            <a:off x="7119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3"/>
          </p:nvPr>
        </p:nvSpPr>
        <p:spPr>
          <a:xfrm>
            <a:off x="298395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4"/>
          </p:nvPr>
        </p:nvSpPr>
        <p:spPr>
          <a:xfrm>
            <a:off x="298395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5"/>
          </p:nvPr>
        </p:nvSpPr>
        <p:spPr>
          <a:xfrm>
            <a:off x="52560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6"/>
          </p:nvPr>
        </p:nvSpPr>
        <p:spPr>
          <a:xfrm>
            <a:off x="52560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7"/>
          </p:nvPr>
        </p:nvSpPr>
        <p:spPr>
          <a:xfrm>
            <a:off x="7119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8"/>
          </p:nvPr>
        </p:nvSpPr>
        <p:spPr>
          <a:xfrm>
            <a:off x="7119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9"/>
          </p:nvPr>
        </p:nvSpPr>
        <p:spPr>
          <a:xfrm>
            <a:off x="298395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13"/>
          </p:nvPr>
        </p:nvSpPr>
        <p:spPr>
          <a:xfrm>
            <a:off x="298395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14"/>
          </p:nvPr>
        </p:nvSpPr>
        <p:spPr>
          <a:xfrm>
            <a:off x="52560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15"/>
          </p:nvPr>
        </p:nvSpPr>
        <p:spPr>
          <a:xfrm>
            <a:off x="52560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549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831079"/>
            <a:ext cx="4572000" cy="312420"/>
          </a:xfrm>
          <a:custGeom>
            <a:avLst/>
            <a:gdLst/>
            <a:ahLst/>
            <a:cxnLst/>
            <a:rect l="l" t="t" r="r" b="b"/>
            <a:pathLst>
              <a:path w="4572000" h="312420">
                <a:moveTo>
                  <a:pt x="4572000" y="0"/>
                </a:moveTo>
                <a:lnTo>
                  <a:pt x="0" y="0"/>
                </a:lnTo>
                <a:lnTo>
                  <a:pt x="0" y="312420"/>
                </a:lnTo>
                <a:lnTo>
                  <a:pt x="4572000" y="312420"/>
                </a:lnTo>
                <a:lnTo>
                  <a:pt x="4572000" y="0"/>
                </a:lnTo>
                <a:close/>
              </a:path>
            </a:pathLst>
          </a:custGeom>
          <a:solidFill>
            <a:srgbClr val="003A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2000" y="4831079"/>
            <a:ext cx="4572000" cy="312420"/>
          </a:xfrm>
          <a:custGeom>
            <a:avLst/>
            <a:gdLst/>
            <a:ahLst/>
            <a:cxnLst/>
            <a:rect l="l" t="t" r="r" b="b"/>
            <a:pathLst>
              <a:path w="4572000" h="312420">
                <a:moveTo>
                  <a:pt x="4572000" y="0"/>
                </a:moveTo>
                <a:lnTo>
                  <a:pt x="0" y="0"/>
                </a:lnTo>
                <a:lnTo>
                  <a:pt x="0" y="312420"/>
                </a:lnTo>
                <a:lnTo>
                  <a:pt x="4572000" y="312420"/>
                </a:lnTo>
                <a:lnTo>
                  <a:pt x="4572000" y="0"/>
                </a:lnTo>
                <a:close/>
              </a:path>
            </a:pathLst>
          </a:custGeom>
          <a:solidFill>
            <a:srgbClr val="498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14400" y="114300"/>
            <a:ext cx="7315200" cy="1981200"/>
          </a:xfrm>
          <a:custGeom>
            <a:avLst/>
            <a:gdLst/>
            <a:ahLst/>
            <a:cxnLst/>
            <a:rect l="l" t="t" r="r" b="b"/>
            <a:pathLst>
              <a:path w="7315200" h="1981200">
                <a:moveTo>
                  <a:pt x="6985000" y="0"/>
                </a:moveTo>
                <a:lnTo>
                  <a:pt x="330212" y="0"/>
                </a:lnTo>
                <a:lnTo>
                  <a:pt x="281416" y="3580"/>
                </a:lnTo>
                <a:lnTo>
                  <a:pt x="234842" y="13979"/>
                </a:lnTo>
                <a:lnTo>
                  <a:pt x="191003" y="30688"/>
                </a:lnTo>
                <a:lnTo>
                  <a:pt x="150408" y="53195"/>
                </a:lnTo>
                <a:lnTo>
                  <a:pt x="113568" y="80989"/>
                </a:lnTo>
                <a:lnTo>
                  <a:pt x="80995" y="113561"/>
                </a:lnTo>
                <a:lnTo>
                  <a:pt x="53199" y="150399"/>
                </a:lnTo>
                <a:lnTo>
                  <a:pt x="30690" y="190992"/>
                </a:lnTo>
                <a:lnTo>
                  <a:pt x="13980" y="234831"/>
                </a:lnTo>
                <a:lnTo>
                  <a:pt x="3580" y="281403"/>
                </a:lnTo>
                <a:lnTo>
                  <a:pt x="0" y="330200"/>
                </a:lnTo>
                <a:lnTo>
                  <a:pt x="0" y="1651000"/>
                </a:lnTo>
                <a:lnTo>
                  <a:pt x="3580" y="1699796"/>
                </a:lnTo>
                <a:lnTo>
                  <a:pt x="13980" y="1746368"/>
                </a:lnTo>
                <a:lnTo>
                  <a:pt x="30690" y="1790207"/>
                </a:lnTo>
                <a:lnTo>
                  <a:pt x="53199" y="1830800"/>
                </a:lnTo>
                <a:lnTo>
                  <a:pt x="80995" y="1867638"/>
                </a:lnTo>
                <a:lnTo>
                  <a:pt x="113568" y="1900210"/>
                </a:lnTo>
                <a:lnTo>
                  <a:pt x="150408" y="1928004"/>
                </a:lnTo>
                <a:lnTo>
                  <a:pt x="191003" y="1950511"/>
                </a:lnTo>
                <a:lnTo>
                  <a:pt x="234842" y="1967220"/>
                </a:lnTo>
                <a:lnTo>
                  <a:pt x="281416" y="1977619"/>
                </a:lnTo>
                <a:lnTo>
                  <a:pt x="330212" y="1981200"/>
                </a:lnTo>
                <a:lnTo>
                  <a:pt x="6985000" y="1981200"/>
                </a:lnTo>
                <a:lnTo>
                  <a:pt x="7033796" y="1977619"/>
                </a:lnTo>
                <a:lnTo>
                  <a:pt x="7080368" y="1967220"/>
                </a:lnTo>
                <a:lnTo>
                  <a:pt x="7124207" y="1950511"/>
                </a:lnTo>
                <a:lnTo>
                  <a:pt x="7164800" y="1928004"/>
                </a:lnTo>
                <a:lnTo>
                  <a:pt x="7201638" y="1900210"/>
                </a:lnTo>
                <a:lnTo>
                  <a:pt x="7234210" y="1867638"/>
                </a:lnTo>
                <a:lnTo>
                  <a:pt x="7262004" y="1830800"/>
                </a:lnTo>
                <a:lnTo>
                  <a:pt x="7284511" y="1790207"/>
                </a:lnTo>
                <a:lnTo>
                  <a:pt x="7301220" y="1746368"/>
                </a:lnTo>
                <a:lnTo>
                  <a:pt x="7311619" y="1699796"/>
                </a:lnTo>
                <a:lnTo>
                  <a:pt x="7315200" y="1651000"/>
                </a:lnTo>
                <a:lnTo>
                  <a:pt x="7315200" y="330200"/>
                </a:lnTo>
                <a:lnTo>
                  <a:pt x="7311619" y="281403"/>
                </a:lnTo>
                <a:lnTo>
                  <a:pt x="7301220" y="234831"/>
                </a:lnTo>
                <a:lnTo>
                  <a:pt x="7284511" y="190992"/>
                </a:lnTo>
                <a:lnTo>
                  <a:pt x="7262004" y="150399"/>
                </a:lnTo>
                <a:lnTo>
                  <a:pt x="7234210" y="113561"/>
                </a:lnTo>
                <a:lnTo>
                  <a:pt x="7201638" y="80989"/>
                </a:lnTo>
                <a:lnTo>
                  <a:pt x="7164800" y="53195"/>
                </a:lnTo>
                <a:lnTo>
                  <a:pt x="7124207" y="30688"/>
                </a:lnTo>
                <a:lnTo>
                  <a:pt x="7080368" y="13979"/>
                </a:lnTo>
                <a:lnTo>
                  <a:pt x="7033796" y="3580"/>
                </a:lnTo>
                <a:lnTo>
                  <a:pt x="6985000" y="0"/>
                </a:lnTo>
                <a:close/>
              </a:path>
            </a:pathLst>
          </a:custGeom>
          <a:solidFill>
            <a:srgbClr val="003A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769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68" r:id="rId2"/>
    <p:sldLayoutId id="2147483670" r:id="rId3"/>
    <p:sldLayoutId id="2147483672" r:id="rId4"/>
    <p:sldLayoutId id="2147483676" r:id="rId5"/>
    <p:sldLayoutId id="2147483677" r:id="rId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f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f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" Type="http://schemas.openxmlformats.org/officeDocument/2006/relationships/image" Target="../media/image15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3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32" Type="http://schemas.openxmlformats.org/officeDocument/2006/relationships/image" Target="../media/image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31" Type="http://schemas.openxmlformats.org/officeDocument/2006/relationships/image" Target="../media/image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3.png"/><Relationship Id="rId30" Type="http://schemas.openxmlformats.org/officeDocument/2006/relationships/image" Target="../media/image5.png"/><Relationship Id="rId8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7.png"/><Relationship Id="rId7" Type="http://schemas.openxmlformats.org/officeDocument/2006/relationships/image" Target="../media/image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g"/><Relationship Id="rId1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7.png"/><Relationship Id="rId2" Type="http://schemas.openxmlformats.org/officeDocument/2006/relationships/image" Target="../media/image10.png"/><Relationship Id="rId16" Type="http://schemas.openxmlformats.org/officeDocument/2006/relationships/image" Target="../media/image6.png"/><Relationship Id="rId20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5.png"/><Relationship Id="rId10" Type="http://schemas.openxmlformats.org/officeDocument/2006/relationships/image" Target="../media/image18.png"/><Relationship Id="rId19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6.png"/><Relationship Id="rId21" Type="http://schemas.openxmlformats.org/officeDocument/2006/relationships/image" Target="../media/image10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5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8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7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2456" y="541089"/>
            <a:ext cx="6978599" cy="122520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55190" marR="5080" indent="-2143125">
              <a:lnSpc>
                <a:spcPct val="153200"/>
              </a:lnSpc>
              <a:spcBef>
                <a:spcPts val="90"/>
              </a:spcBef>
            </a:pPr>
            <a:r>
              <a:rPr dirty="0"/>
              <a:t>IMAGE-</a:t>
            </a:r>
            <a:r>
              <a:rPr spc="155" dirty="0"/>
              <a:t>BASED</a:t>
            </a:r>
            <a:r>
              <a:rPr spc="200" dirty="0"/>
              <a:t> </a:t>
            </a:r>
            <a:r>
              <a:rPr spc="145" dirty="0"/>
              <a:t>CHARACTER</a:t>
            </a:r>
            <a:r>
              <a:rPr spc="60" dirty="0"/>
              <a:t> </a:t>
            </a:r>
            <a:r>
              <a:rPr spc="50" dirty="0"/>
              <a:t>RETRIEVAL </a:t>
            </a:r>
            <a:r>
              <a:rPr spc="140" dirty="0"/>
              <a:t>FROM</a:t>
            </a:r>
            <a:r>
              <a:rPr spc="90" dirty="0"/>
              <a:t> </a:t>
            </a:r>
            <a:r>
              <a:rPr spc="40" dirty="0"/>
              <a:t>MOVIES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03040" y="1862073"/>
            <a:ext cx="2280920" cy="1793239"/>
            <a:chOff x="3503040" y="1862073"/>
            <a:chExt cx="2280920" cy="179323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7555" y="1862073"/>
              <a:ext cx="1115504" cy="151866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3040" y="2136774"/>
              <a:ext cx="1177925" cy="15185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63109" y="2136774"/>
              <a:ext cx="571893" cy="15185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6890" y="2136774"/>
              <a:ext cx="686587" cy="1518539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0" y="4380229"/>
            <a:ext cx="9144000" cy="763270"/>
            <a:chOff x="0" y="4380229"/>
            <a:chExt cx="9144000" cy="763270"/>
          </a:xfrm>
        </p:grpSpPr>
        <p:sp>
          <p:nvSpPr>
            <p:cNvPr id="9" name="object 9"/>
            <p:cNvSpPr/>
            <p:nvPr/>
          </p:nvSpPr>
          <p:spPr>
            <a:xfrm>
              <a:off x="0" y="4838699"/>
              <a:ext cx="9144000" cy="304800"/>
            </a:xfrm>
            <a:custGeom>
              <a:avLst/>
              <a:gdLst/>
              <a:ahLst/>
              <a:cxnLst/>
              <a:rect l="l" t="t" r="r" b="b"/>
              <a:pathLst>
                <a:path w="9144000" h="304800">
                  <a:moveTo>
                    <a:pt x="4733925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733925" y="304800"/>
                  </a:lnTo>
                  <a:lnTo>
                    <a:pt x="4733925" y="0"/>
                  </a:lnTo>
                  <a:close/>
                </a:path>
                <a:path w="9144000" h="304800">
                  <a:moveTo>
                    <a:pt x="9144000" y="0"/>
                  </a:moveTo>
                  <a:lnTo>
                    <a:pt x="8221853" y="0"/>
                  </a:lnTo>
                  <a:lnTo>
                    <a:pt x="8221853" y="304800"/>
                  </a:lnTo>
                  <a:lnTo>
                    <a:pt x="9144000" y="3048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3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4833937"/>
              <a:ext cx="9144000" cy="309880"/>
            </a:xfrm>
            <a:custGeom>
              <a:avLst/>
              <a:gdLst/>
              <a:ahLst/>
              <a:cxnLst/>
              <a:rect l="l" t="t" r="r" b="b"/>
              <a:pathLst>
                <a:path w="9144000" h="309879">
                  <a:moveTo>
                    <a:pt x="9144000" y="0"/>
                  </a:moveTo>
                  <a:lnTo>
                    <a:pt x="9139237" y="0"/>
                  </a:lnTo>
                  <a:lnTo>
                    <a:pt x="9139237" y="9525"/>
                  </a:lnTo>
                  <a:lnTo>
                    <a:pt x="9139237" y="304800"/>
                  </a:lnTo>
                  <a:lnTo>
                    <a:pt x="8226615" y="304800"/>
                  </a:lnTo>
                  <a:lnTo>
                    <a:pt x="8226615" y="9525"/>
                  </a:lnTo>
                  <a:lnTo>
                    <a:pt x="9139237" y="9525"/>
                  </a:lnTo>
                  <a:lnTo>
                    <a:pt x="9139237" y="0"/>
                  </a:lnTo>
                  <a:lnTo>
                    <a:pt x="8226615" y="0"/>
                  </a:lnTo>
                  <a:lnTo>
                    <a:pt x="8217090" y="0"/>
                  </a:lnTo>
                  <a:lnTo>
                    <a:pt x="8217090" y="9525"/>
                  </a:lnTo>
                  <a:lnTo>
                    <a:pt x="8217090" y="304800"/>
                  </a:lnTo>
                  <a:lnTo>
                    <a:pt x="4738687" y="304800"/>
                  </a:lnTo>
                  <a:lnTo>
                    <a:pt x="4738687" y="9525"/>
                  </a:lnTo>
                  <a:lnTo>
                    <a:pt x="8217090" y="9525"/>
                  </a:lnTo>
                  <a:lnTo>
                    <a:pt x="8217090" y="0"/>
                  </a:lnTo>
                  <a:lnTo>
                    <a:pt x="4738687" y="0"/>
                  </a:lnTo>
                  <a:lnTo>
                    <a:pt x="4729162" y="0"/>
                  </a:lnTo>
                  <a:lnTo>
                    <a:pt x="4729162" y="9525"/>
                  </a:lnTo>
                  <a:lnTo>
                    <a:pt x="4729162" y="304800"/>
                  </a:lnTo>
                  <a:lnTo>
                    <a:pt x="4762" y="304800"/>
                  </a:lnTo>
                  <a:lnTo>
                    <a:pt x="4762" y="9525"/>
                  </a:lnTo>
                  <a:lnTo>
                    <a:pt x="4729162" y="9525"/>
                  </a:lnTo>
                  <a:lnTo>
                    <a:pt x="4729162" y="0"/>
                  </a:lnTo>
                  <a:lnTo>
                    <a:pt x="4762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0" y="304800"/>
                  </a:lnTo>
                  <a:lnTo>
                    <a:pt x="0" y="309562"/>
                  </a:lnTo>
                  <a:lnTo>
                    <a:pt x="4762" y="309562"/>
                  </a:lnTo>
                  <a:lnTo>
                    <a:pt x="9144000" y="309562"/>
                  </a:lnTo>
                  <a:lnTo>
                    <a:pt x="9144000" y="304800"/>
                  </a:lnTo>
                  <a:lnTo>
                    <a:pt x="9144000" y="952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950" y="4448809"/>
              <a:ext cx="485013" cy="69469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4191" y="4448809"/>
              <a:ext cx="107315" cy="69469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7785" y="4448809"/>
              <a:ext cx="2600198" cy="6946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52159" y="4448809"/>
              <a:ext cx="1340358" cy="69469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68358" y="4380229"/>
              <a:ext cx="175641" cy="76326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322954" y="3635438"/>
            <a:ext cx="2694305" cy="45021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40360" marR="5080" indent="-328295">
              <a:lnSpc>
                <a:spcPct val="103800"/>
              </a:lnSpc>
              <a:spcBef>
                <a:spcPts val="70"/>
              </a:spcBef>
            </a:pPr>
            <a:r>
              <a:rPr sz="1350" spc="-80" dirty="0">
                <a:latin typeface="Arial MT"/>
                <a:cs typeface="Arial MT"/>
              </a:rPr>
              <a:t>Nguyễn</a:t>
            </a:r>
            <a:r>
              <a:rPr sz="1350" spc="125" dirty="0">
                <a:latin typeface="Arial MT"/>
                <a:cs typeface="Arial MT"/>
              </a:rPr>
              <a:t> </a:t>
            </a:r>
            <a:r>
              <a:rPr sz="1350" dirty="0">
                <a:latin typeface="Arial MT"/>
                <a:cs typeface="Arial MT"/>
              </a:rPr>
              <a:t>Nguyên</a:t>
            </a:r>
            <a:r>
              <a:rPr sz="1350" spc="75" dirty="0">
                <a:latin typeface="Arial MT"/>
                <a:cs typeface="Arial MT"/>
              </a:rPr>
              <a:t> </a:t>
            </a:r>
            <a:r>
              <a:rPr sz="1350" dirty="0">
                <a:latin typeface="Arial MT"/>
                <a:cs typeface="Arial MT"/>
              </a:rPr>
              <a:t>Khôi</a:t>
            </a:r>
            <a:r>
              <a:rPr sz="1350" spc="75" dirty="0">
                <a:latin typeface="Arial MT"/>
                <a:cs typeface="Arial MT"/>
              </a:rPr>
              <a:t> </a:t>
            </a:r>
            <a:r>
              <a:rPr sz="1350" dirty="0">
                <a:latin typeface="Arial MT"/>
                <a:cs typeface="Arial MT"/>
              </a:rPr>
              <a:t>–</a:t>
            </a:r>
            <a:r>
              <a:rPr sz="1350" spc="20" dirty="0">
                <a:latin typeface="Arial MT"/>
                <a:cs typeface="Arial MT"/>
              </a:rPr>
              <a:t> </a:t>
            </a:r>
            <a:r>
              <a:rPr sz="1350" spc="-10" dirty="0">
                <a:latin typeface="Arial MT"/>
                <a:cs typeface="Arial MT"/>
              </a:rPr>
              <a:t>21521009 </a:t>
            </a:r>
            <a:r>
              <a:rPr sz="1350" spc="-465" dirty="0">
                <a:latin typeface="Arial MT"/>
                <a:cs typeface="Arial MT"/>
              </a:rPr>
              <a:t>Đỗ</a:t>
            </a:r>
            <a:r>
              <a:rPr sz="1350" spc="-5" dirty="0">
                <a:latin typeface="Arial MT"/>
                <a:cs typeface="Arial MT"/>
              </a:rPr>
              <a:t> </a:t>
            </a:r>
            <a:r>
              <a:rPr sz="1350" dirty="0">
                <a:latin typeface="Arial MT"/>
                <a:cs typeface="Arial MT"/>
              </a:rPr>
              <a:t>Minh</a:t>
            </a:r>
            <a:r>
              <a:rPr sz="1350" spc="114" dirty="0">
                <a:latin typeface="Arial MT"/>
                <a:cs typeface="Arial MT"/>
              </a:rPr>
              <a:t> </a:t>
            </a:r>
            <a:r>
              <a:rPr sz="1350" dirty="0">
                <a:latin typeface="Arial MT"/>
                <a:cs typeface="Arial MT"/>
              </a:rPr>
              <a:t>Khôi</a:t>
            </a:r>
            <a:r>
              <a:rPr sz="1350" spc="85" dirty="0">
                <a:latin typeface="Arial MT"/>
                <a:cs typeface="Arial MT"/>
              </a:rPr>
              <a:t> </a:t>
            </a:r>
            <a:r>
              <a:rPr sz="1350" dirty="0">
                <a:latin typeface="Arial MT"/>
                <a:cs typeface="Arial MT"/>
              </a:rPr>
              <a:t>- </a:t>
            </a:r>
            <a:r>
              <a:rPr sz="1350" spc="-10" dirty="0">
                <a:latin typeface="Arial MT"/>
                <a:cs typeface="Arial MT"/>
              </a:rPr>
              <a:t>21521007</a:t>
            </a:r>
            <a:endParaRPr sz="13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11ED11-CD40-787D-1DA1-8FD1AD7C207A}"/>
              </a:ext>
            </a:extLst>
          </p:cNvPr>
          <p:cNvSpPr/>
          <p:nvPr/>
        </p:nvSpPr>
        <p:spPr>
          <a:xfrm>
            <a:off x="0" y="5143"/>
            <a:ext cx="9144000" cy="540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76BAFA00-23FF-99A3-C718-05AA3101921E}"/>
              </a:ext>
            </a:extLst>
          </p:cNvPr>
          <p:cNvSpPr txBox="1">
            <a:spLocks/>
          </p:cNvSpPr>
          <p:nvPr/>
        </p:nvSpPr>
        <p:spPr>
          <a:xfrm>
            <a:off x="218921" y="18724"/>
            <a:ext cx="5885392" cy="45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Barlow"/>
              <a:buNone/>
            </a:pPr>
            <a:r>
              <a:rPr lang="en-US" sz="3200" b="1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Online stage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948474E-A3B4-FC1D-C443-79CAB5A5B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" y="685800"/>
            <a:ext cx="7629525" cy="37719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2A980C-A509-886A-E80E-17B4614D8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763220"/>
              </p:ext>
            </p:extLst>
          </p:nvPr>
        </p:nvGraphicFramePr>
        <p:xfrm>
          <a:off x="0" y="4838700"/>
          <a:ext cx="9144000" cy="304800"/>
        </p:xfrm>
        <a:graphic>
          <a:graphicData uri="http://schemas.openxmlformats.org/drawingml/2006/table">
            <a:tbl>
              <a:tblPr firstRow="1" bandRow="1">
                <a:tableStyleId>{8DE178D7-BC35-4BFC-9B6F-0A6B21DCDC5C}</a:tableStyleId>
              </a:tblPr>
              <a:tblGrid>
                <a:gridCol w="4733925">
                  <a:extLst>
                    <a:ext uri="{9D8B030D-6E8A-4147-A177-3AD203B41FA5}">
                      <a16:colId xmlns:a16="http://schemas.microsoft.com/office/drawing/2014/main" val="3258903647"/>
                    </a:ext>
                  </a:extLst>
                </a:gridCol>
                <a:gridCol w="3487927">
                  <a:extLst>
                    <a:ext uri="{9D8B030D-6E8A-4147-A177-3AD203B41FA5}">
                      <a16:colId xmlns:a16="http://schemas.microsoft.com/office/drawing/2014/main" val="4256026356"/>
                    </a:ext>
                  </a:extLst>
                </a:gridCol>
                <a:gridCol w="922148">
                  <a:extLst>
                    <a:ext uri="{9D8B030D-6E8A-4147-A177-3AD203B41FA5}">
                      <a16:colId xmlns:a16="http://schemas.microsoft.com/office/drawing/2014/main" val="165560393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Chapter 6: Vector Semantics and Embeddings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December 05, 2023</a:t>
                      </a:r>
                    </a:p>
                  </a:txBody>
                  <a:tcPr>
                    <a:solidFill>
                      <a:srgbClr val="4A8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Latin Modern Math" panose="02000503000000000000"/>
                        </a:rPr>
                        <a:t>10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Latin Modern Math" panose="02000503000000000000"/>
                      </a:endParaRPr>
                    </a:p>
                  </a:txBody>
                  <a:tcPr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490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63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E0E8B20-736A-D6D9-E541-4DE758533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52475"/>
            <a:ext cx="7717500" cy="60418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76BAFA00-23FF-99A3-C718-05AA3101921E}"/>
              </a:ext>
            </a:extLst>
          </p:cNvPr>
          <p:cNvSpPr txBox="1">
            <a:spLocks/>
          </p:cNvSpPr>
          <p:nvPr/>
        </p:nvSpPr>
        <p:spPr>
          <a:xfrm>
            <a:off x="232775" y="-75701"/>
            <a:ext cx="3287666" cy="45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Barlow"/>
              <a:buNone/>
            </a:pPr>
            <a:r>
              <a:rPr lang="en-US" sz="320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Table of Contents</a:t>
            </a:r>
            <a:endParaRPr lang="en-US" sz="3200" dirty="0">
              <a:solidFill>
                <a:schemeClr val="bg1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9" name="Google Shape;198;p32">
            <a:extLst>
              <a:ext uri="{FF2B5EF4-FFF2-40B4-BE49-F238E27FC236}">
                <a16:creationId xmlns:a16="http://schemas.microsoft.com/office/drawing/2014/main" id="{F09FF6D0-72B6-7A9A-3F59-CB1B7A87D04E}"/>
              </a:ext>
            </a:extLst>
          </p:cNvPr>
          <p:cNvSpPr txBox="1">
            <a:spLocks/>
          </p:cNvSpPr>
          <p:nvPr/>
        </p:nvSpPr>
        <p:spPr>
          <a:xfrm>
            <a:off x="282634" y="1378323"/>
            <a:ext cx="8303482" cy="682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3. Evaluation</a:t>
            </a:r>
          </a:p>
          <a:p>
            <a:endParaRPr lang="en-US" sz="4400" b="1" dirty="0">
              <a:solidFill>
                <a:schemeClr val="accent1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14A41C6-3E96-EC61-47FD-32771F5D1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0107"/>
              </p:ext>
            </p:extLst>
          </p:nvPr>
        </p:nvGraphicFramePr>
        <p:xfrm>
          <a:off x="0" y="4838700"/>
          <a:ext cx="9144000" cy="304800"/>
        </p:xfrm>
        <a:graphic>
          <a:graphicData uri="http://schemas.openxmlformats.org/drawingml/2006/table">
            <a:tbl>
              <a:tblPr firstRow="1" bandRow="1">
                <a:tableStyleId>{8DE178D7-BC35-4BFC-9B6F-0A6B21DCDC5C}</a:tableStyleId>
              </a:tblPr>
              <a:tblGrid>
                <a:gridCol w="4733925">
                  <a:extLst>
                    <a:ext uri="{9D8B030D-6E8A-4147-A177-3AD203B41FA5}">
                      <a16:colId xmlns:a16="http://schemas.microsoft.com/office/drawing/2014/main" val="3258903647"/>
                    </a:ext>
                  </a:extLst>
                </a:gridCol>
                <a:gridCol w="3487927">
                  <a:extLst>
                    <a:ext uri="{9D8B030D-6E8A-4147-A177-3AD203B41FA5}">
                      <a16:colId xmlns:a16="http://schemas.microsoft.com/office/drawing/2014/main" val="4256026356"/>
                    </a:ext>
                  </a:extLst>
                </a:gridCol>
                <a:gridCol w="922148">
                  <a:extLst>
                    <a:ext uri="{9D8B030D-6E8A-4147-A177-3AD203B41FA5}">
                      <a16:colId xmlns:a16="http://schemas.microsoft.com/office/drawing/2014/main" val="165560393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Chapter 6: Vector Semantics and Embeddings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December 05, 2023</a:t>
                      </a:r>
                    </a:p>
                  </a:txBody>
                  <a:tcPr>
                    <a:solidFill>
                      <a:srgbClr val="4A8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Latin Modern Math" panose="02000503000000000000"/>
                        </a:rPr>
                        <a:t>11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Latin Modern Math" panose="02000503000000000000"/>
                      </a:endParaRPr>
                    </a:p>
                  </a:txBody>
                  <a:tcPr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490744"/>
                  </a:ext>
                </a:extLst>
              </a:tr>
            </a:tbl>
          </a:graphicData>
        </a:graphic>
      </p:graphicFrame>
      <p:sp>
        <p:nvSpPr>
          <p:cNvPr id="3" name="object 16">
            <a:extLst>
              <a:ext uri="{FF2B5EF4-FFF2-40B4-BE49-F238E27FC236}">
                <a16:creationId xmlns:a16="http://schemas.microsoft.com/office/drawing/2014/main" id="{8D6666AD-9904-C797-878C-D1438D8BD0BC}"/>
              </a:ext>
            </a:extLst>
          </p:cNvPr>
          <p:cNvSpPr txBox="1"/>
          <p:nvPr/>
        </p:nvSpPr>
        <p:spPr>
          <a:xfrm>
            <a:off x="581342" y="2392616"/>
            <a:ext cx="3990658" cy="1487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32105" indent="-319405">
              <a:lnSpc>
                <a:spcPct val="100000"/>
              </a:lnSpc>
              <a:spcBef>
                <a:spcPts val="120"/>
              </a:spcBef>
              <a:buClr>
                <a:srgbClr val="498BFF"/>
              </a:buClr>
              <a:buSzPct val="84375"/>
              <a:buFont typeface="Times New Roman"/>
              <a:buChar char="●"/>
              <a:tabLst>
                <a:tab pos="332105" algn="l"/>
              </a:tabLst>
            </a:pPr>
            <a:r>
              <a:rPr sz="1600" b="1" dirty="0">
                <a:latin typeface="Tahoma"/>
                <a:cs typeface="Tahoma"/>
              </a:rPr>
              <a:t>Dataset:</a:t>
            </a:r>
            <a:r>
              <a:rPr sz="1600" b="1" spc="114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TRECVID_MSUM_2022</a:t>
            </a:r>
            <a:endParaRPr sz="1600" dirty="0">
              <a:latin typeface="Tahoma"/>
              <a:cs typeface="Tahoma"/>
            </a:endParaRPr>
          </a:p>
          <a:p>
            <a:pPr marL="332105" indent="-319405">
              <a:lnSpc>
                <a:spcPct val="100000"/>
              </a:lnSpc>
              <a:spcBef>
                <a:spcPts val="1925"/>
              </a:spcBef>
              <a:buClr>
                <a:srgbClr val="498BFF"/>
              </a:buClr>
              <a:buSzPct val="84375"/>
              <a:buFont typeface="Times New Roman"/>
              <a:buChar char="●"/>
              <a:tabLst>
                <a:tab pos="332105" algn="l"/>
              </a:tabLst>
            </a:pPr>
            <a:r>
              <a:rPr sz="1600" b="1" dirty="0">
                <a:latin typeface="Tahoma"/>
                <a:cs typeface="Tahoma"/>
              </a:rPr>
              <a:t>Metrics:</a:t>
            </a:r>
            <a:r>
              <a:rPr sz="1600" b="1" spc="-60" dirty="0">
                <a:latin typeface="Tahoma"/>
                <a:cs typeface="Tahoma"/>
              </a:rPr>
              <a:t> </a:t>
            </a:r>
            <a:r>
              <a:rPr sz="1600" b="1" spc="50" dirty="0">
                <a:latin typeface="Tahoma"/>
                <a:cs typeface="Tahoma"/>
              </a:rPr>
              <a:t>precision</a:t>
            </a:r>
            <a:r>
              <a:rPr sz="1600" b="1" spc="-10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&amp;</a:t>
            </a:r>
            <a:r>
              <a:rPr sz="1600" b="1" spc="35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recall</a:t>
            </a:r>
            <a:r>
              <a:rPr lang="en-US" sz="1600" b="1" spc="-10" dirty="0">
                <a:latin typeface="Tahoma"/>
                <a:cs typeface="Tahoma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1925"/>
              </a:spcBef>
              <a:buClr>
                <a:srgbClr val="498BFF"/>
              </a:buClr>
              <a:buSzPct val="84375"/>
              <a:tabLst>
                <a:tab pos="332105" algn="l"/>
              </a:tabLst>
            </a:pPr>
            <a:r>
              <a:rPr lang="en-US" sz="1600" b="1" spc="-10" dirty="0">
                <a:latin typeface="Tahoma"/>
                <a:cs typeface="Tahoma"/>
              </a:rPr>
              <a:t>(only if all query images are involved in the querying phase)</a:t>
            </a:r>
            <a:endParaRPr sz="16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8752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11ED11-CD40-787D-1DA1-8FD1AD7C207A}"/>
              </a:ext>
            </a:extLst>
          </p:cNvPr>
          <p:cNvSpPr/>
          <p:nvPr/>
        </p:nvSpPr>
        <p:spPr>
          <a:xfrm>
            <a:off x="0" y="5143"/>
            <a:ext cx="9144000" cy="540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76BAFA00-23FF-99A3-C718-05AA3101921E}"/>
              </a:ext>
            </a:extLst>
          </p:cNvPr>
          <p:cNvSpPr txBox="1">
            <a:spLocks/>
          </p:cNvSpPr>
          <p:nvPr/>
        </p:nvSpPr>
        <p:spPr>
          <a:xfrm>
            <a:off x="232775" y="0"/>
            <a:ext cx="5885392" cy="45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Barlow"/>
              <a:buNone/>
            </a:pPr>
            <a:r>
              <a:rPr lang="en-US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Evaluation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2A980C-A509-886A-E80E-17B4614D8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86128"/>
              </p:ext>
            </p:extLst>
          </p:nvPr>
        </p:nvGraphicFramePr>
        <p:xfrm>
          <a:off x="0" y="4838700"/>
          <a:ext cx="9144000" cy="304800"/>
        </p:xfrm>
        <a:graphic>
          <a:graphicData uri="http://schemas.openxmlformats.org/drawingml/2006/table">
            <a:tbl>
              <a:tblPr firstRow="1" bandRow="1">
                <a:tableStyleId>{8DE178D7-BC35-4BFC-9B6F-0A6B21DCDC5C}</a:tableStyleId>
              </a:tblPr>
              <a:tblGrid>
                <a:gridCol w="4733925">
                  <a:extLst>
                    <a:ext uri="{9D8B030D-6E8A-4147-A177-3AD203B41FA5}">
                      <a16:colId xmlns:a16="http://schemas.microsoft.com/office/drawing/2014/main" val="3258903647"/>
                    </a:ext>
                  </a:extLst>
                </a:gridCol>
                <a:gridCol w="3487927">
                  <a:extLst>
                    <a:ext uri="{9D8B030D-6E8A-4147-A177-3AD203B41FA5}">
                      <a16:colId xmlns:a16="http://schemas.microsoft.com/office/drawing/2014/main" val="4256026356"/>
                    </a:ext>
                  </a:extLst>
                </a:gridCol>
                <a:gridCol w="922148">
                  <a:extLst>
                    <a:ext uri="{9D8B030D-6E8A-4147-A177-3AD203B41FA5}">
                      <a16:colId xmlns:a16="http://schemas.microsoft.com/office/drawing/2014/main" val="165560393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Chapter 6: Vector Semantics and Embeddings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December 05, 2023</a:t>
                      </a:r>
                    </a:p>
                  </a:txBody>
                  <a:tcPr>
                    <a:solidFill>
                      <a:srgbClr val="4A8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Latin Modern Math" panose="02000503000000000000"/>
                        </a:rPr>
                        <a:t>12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Latin Modern Math" panose="02000503000000000000"/>
                      </a:endParaRPr>
                    </a:p>
                  </a:txBody>
                  <a:tcPr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490744"/>
                  </a:ext>
                </a:extLst>
              </a:tr>
            </a:tbl>
          </a:graphicData>
        </a:graphic>
      </p:graphicFrame>
      <p:pic>
        <p:nvPicPr>
          <p:cNvPr id="21" name="object 13">
            <a:extLst>
              <a:ext uri="{FF2B5EF4-FFF2-40B4-BE49-F238E27FC236}">
                <a16:creationId xmlns:a16="http://schemas.microsoft.com/office/drawing/2014/main" id="{367C95D6-1E8D-BB09-C35F-DE36557A351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2928" y="1302327"/>
            <a:ext cx="4292831" cy="3373614"/>
          </a:xfrm>
          <a:prstGeom prst="rect">
            <a:avLst/>
          </a:prstGeom>
        </p:spPr>
      </p:pic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EAD26ED2-BDC0-E292-B10F-EC5958E8D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720647"/>
            <a:ext cx="8370496" cy="789498"/>
          </a:xfr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lang="en-US" sz="1600" dirty="0">
                <a:solidFill>
                  <a:schemeClr val="tx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Previous experiment using only DINOv2 for extracting features:</a:t>
            </a:r>
          </a:p>
        </p:txBody>
      </p:sp>
    </p:spTree>
    <p:extLst>
      <p:ext uri="{BB962C8B-B14F-4D97-AF65-F5344CB8AC3E}">
        <p14:creationId xmlns:p14="http://schemas.microsoft.com/office/powerpoint/2010/main" val="418927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11ED11-CD40-787D-1DA1-8FD1AD7C207A}"/>
              </a:ext>
            </a:extLst>
          </p:cNvPr>
          <p:cNvSpPr/>
          <p:nvPr/>
        </p:nvSpPr>
        <p:spPr>
          <a:xfrm>
            <a:off x="0" y="5143"/>
            <a:ext cx="9144000" cy="540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76BAFA00-23FF-99A3-C718-05AA3101921E}"/>
              </a:ext>
            </a:extLst>
          </p:cNvPr>
          <p:cNvSpPr txBox="1">
            <a:spLocks/>
          </p:cNvSpPr>
          <p:nvPr/>
        </p:nvSpPr>
        <p:spPr>
          <a:xfrm>
            <a:off x="232775" y="0"/>
            <a:ext cx="5885392" cy="45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Barlow"/>
              <a:buNone/>
            </a:pPr>
            <a:r>
              <a:rPr lang="en-US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Evaluation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2A980C-A509-886A-E80E-17B4614D8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05884"/>
              </p:ext>
            </p:extLst>
          </p:nvPr>
        </p:nvGraphicFramePr>
        <p:xfrm>
          <a:off x="0" y="4838700"/>
          <a:ext cx="9144000" cy="304800"/>
        </p:xfrm>
        <a:graphic>
          <a:graphicData uri="http://schemas.openxmlformats.org/drawingml/2006/table">
            <a:tbl>
              <a:tblPr firstRow="1" bandRow="1">
                <a:tableStyleId>{8DE178D7-BC35-4BFC-9B6F-0A6B21DCDC5C}</a:tableStyleId>
              </a:tblPr>
              <a:tblGrid>
                <a:gridCol w="4733925">
                  <a:extLst>
                    <a:ext uri="{9D8B030D-6E8A-4147-A177-3AD203B41FA5}">
                      <a16:colId xmlns:a16="http://schemas.microsoft.com/office/drawing/2014/main" val="3258903647"/>
                    </a:ext>
                  </a:extLst>
                </a:gridCol>
                <a:gridCol w="3487927">
                  <a:extLst>
                    <a:ext uri="{9D8B030D-6E8A-4147-A177-3AD203B41FA5}">
                      <a16:colId xmlns:a16="http://schemas.microsoft.com/office/drawing/2014/main" val="4256026356"/>
                    </a:ext>
                  </a:extLst>
                </a:gridCol>
                <a:gridCol w="922148">
                  <a:extLst>
                    <a:ext uri="{9D8B030D-6E8A-4147-A177-3AD203B41FA5}">
                      <a16:colId xmlns:a16="http://schemas.microsoft.com/office/drawing/2014/main" val="165560393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Chapter 6: Vector Semantics and Embeddings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December 05, 2023</a:t>
                      </a:r>
                    </a:p>
                  </a:txBody>
                  <a:tcPr>
                    <a:solidFill>
                      <a:srgbClr val="4A8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Latin Modern Math" panose="02000503000000000000"/>
                        </a:rPr>
                        <a:t>13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Latin Modern Math" panose="02000503000000000000"/>
                      </a:endParaRPr>
                    </a:p>
                  </a:txBody>
                  <a:tcPr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490744"/>
                  </a:ext>
                </a:extLst>
              </a:tr>
            </a:tbl>
          </a:graphicData>
        </a:graphic>
      </p:graphicFrame>
      <p:pic>
        <p:nvPicPr>
          <p:cNvPr id="5" name="Picture 4" descr="A graph showing the results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5D9C6A9B-AAB1-FDEC-5EA4-DDE334356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50" y="1289044"/>
            <a:ext cx="3683727" cy="2929472"/>
          </a:xfrm>
          <a:prstGeom prst="rect">
            <a:avLst/>
          </a:prstGeom>
        </p:spPr>
      </p:pic>
      <p:pic>
        <p:nvPicPr>
          <p:cNvPr id="10" name="Picture 9" descr="A graph showing the difference between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77C81158-7C1E-1C38-9D41-02AF94700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977" y="1289044"/>
            <a:ext cx="3773373" cy="3000763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57BFF7-E53D-D7FE-20D9-D7BA1CC95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455" y="755604"/>
            <a:ext cx="2611582" cy="540000"/>
          </a:xfrm>
        </p:spPr>
        <p:txBody>
          <a:bodyPr/>
          <a:lstStyle/>
          <a:p>
            <a:pPr marL="139700" indent="0" algn="just">
              <a:lnSpc>
                <a:spcPct val="200000"/>
              </a:lnSpc>
              <a:buNone/>
            </a:pPr>
            <a:r>
              <a:rPr lang="en-US" sz="1400" dirty="0" err="1">
                <a:solidFill>
                  <a:schemeClr val="tx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FaceNet</a:t>
            </a:r>
            <a:r>
              <a:rPr lang="en-US" sz="1400" dirty="0">
                <a:solidFill>
                  <a:schemeClr val="tx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 + DINOv2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7B5C8F2-1978-DB14-7514-4390A174C10C}"/>
              </a:ext>
            </a:extLst>
          </p:cNvPr>
          <p:cNvSpPr txBox="1">
            <a:spLocks/>
          </p:cNvSpPr>
          <p:nvPr/>
        </p:nvSpPr>
        <p:spPr>
          <a:xfrm>
            <a:off x="5652655" y="736978"/>
            <a:ext cx="261158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just">
              <a:lnSpc>
                <a:spcPct val="200000"/>
              </a:lnSpc>
              <a:buFont typeface="Barlow"/>
              <a:buNone/>
            </a:pPr>
            <a:r>
              <a:rPr lang="en-US" sz="1400" dirty="0" err="1">
                <a:solidFill>
                  <a:schemeClr val="tx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VGGFace</a:t>
            </a:r>
            <a:r>
              <a:rPr lang="en-US" sz="1400" dirty="0">
                <a:solidFill>
                  <a:schemeClr val="tx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 + DINOv2</a:t>
            </a:r>
          </a:p>
        </p:txBody>
      </p:sp>
    </p:spTree>
    <p:extLst>
      <p:ext uri="{BB962C8B-B14F-4D97-AF65-F5344CB8AC3E}">
        <p14:creationId xmlns:p14="http://schemas.microsoft.com/office/powerpoint/2010/main" val="26547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11ED11-CD40-787D-1DA1-8FD1AD7C207A}"/>
              </a:ext>
            </a:extLst>
          </p:cNvPr>
          <p:cNvSpPr/>
          <p:nvPr/>
        </p:nvSpPr>
        <p:spPr>
          <a:xfrm>
            <a:off x="0" y="5143"/>
            <a:ext cx="9144000" cy="540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76BAFA00-23FF-99A3-C718-05AA3101921E}"/>
              </a:ext>
            </a:extLst>
          </p:cNvPr>
          <p:cNvSpPr txBox="1">
            <a:spLocks/>
          </p:cNvSpPr>
          <p:nvPr/>
        </p:nvSpPr>
        <p:spPr>
          <a:xfrm>
            <a:off x="232775" y="0"/>
            <a:ext cx="5885392" cy="45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Barlow"/>
              <a:buNone/>
            </a:pPr>
            <a:r>
              <a:rPr lang="en-US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Evaluation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2A980C-A509-886A-E80E-17B4614D8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76069"/>
              </p:ext>
            </p:extLst>
          </p:nvPr>
        </p:nvGraphicFramePr>
        <p:xfrm>
          <a:off x="0" y="4838700"/>
          <a:ext cx="9144000" cy="304800"/>
        </p:xfrm>
        <a:graphic>
          <a:graphicData uri="http://schemas.openxmlformats.org/drawingml/2006/table">
            <a:tbl>
              <a:tblPr firstRow="1" bandRow="1">
                <a:tableStyleId>{8DE178D7-BC35-4BFC-9B6F-0A6B21DCDC5C}</a:tableStyleId>
              </a:tblPr>
              <a:tblGrid>
                <a:gridCol w="4733925">
                  <a:extLst>
                    <a:ext uri="{9D8B030D-6E8A-4147-A177-3AD203B41FA5}">
                      <a16:colId xmlns:a16="http://schemas.microsoft.com/office/drawing/2014/main" val="3258903647"/>
                    </a:ext>
                  </a:extLst>
                </a:gridCol>
                <a:gridCol w="3487927">
                  <a:extLst>
                    <a:ext uri="{9D8B030D-6E8A-4147-A177-3AD203B41FA5}">
                      <a16:colId xmlns:a16="http://schemas.microsoft.com/office/drawing/2014/main" val="4256026356"/>
                    </a:ext>
                  </a:extLst>
                </a:gridCol>
                <a:gridCol w="922148">
                  <a:extLst>
                    <a:ext uri="{9D8B030D-6E8A-4147-A177-3AD203B41FA5}">
                      <a16:colId xmlns:a16="http://schemas.microsoft.com/office/drawing/2014/main" val="165560393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Chapter 6: Vector Semantics and Embeddings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December 05, 2023</a:t>
                      </a:r>
                    </a:p>
                  </a:txBody>
                  <a:tcPr>
                    <a:solidFill>
                      <a:srgbClr val="4A8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Latin Modern Math" panose="02000503000000000000"/>
                        </a:rPr>
                        <a:t>14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Latin Modern Math" panose="02000503000000000000"/>
                      </a:endParaRPr>
                    </a:p>
                  </a:txBody>
                  <a:tcPr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490744"/>
                  </a:ext>
                </a:extLst>
              </a:tr>
            </a:tbl>
          </a:graphicData>
        </a:graphic>
      </p:graphicFrame>
      <p:pic>
        <p:nvPicPr>
          <p:cNvPr id="21" name="Picture 20" descr="A person with a camera&#10;&#10;Description automatically generated">
            <a:extLst>
              <a:ext uri="{FF2B5EF4-FFF2-40B4-BE49-F238E27FC236}">
                <a16:creationId xmlns:a16="http://schemas.microsoft.com/office/drawing/2014/main" id="{7832A125-3E23-4AA5-C168-5EE1253EE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68" y="1544782"/>
            <a:ext cx="1950506" cy="1624734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6FB666E-1C3D-5943-1052-62B11943F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061" y="771475"/>
            <a:ext cx="1863721" cy="77330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Kiya6.png: </a:t>
            </a:r>
          </a:p>
        </p:txBody>
      </p:sp>
      <p:pic>
        <p:nvPicPr>
          <p:cNvPr id="2" name="Kiya6">
            <a:hlinkClick r:id="" action="ppaction://media"/>
            <a:extLst>
              <a:ext uri="{FF2B5EF4-FFF2-40B4-BE49-F238E27FC236}">
                <a16:creationId xmlns:a16="http://schemas.microsoft.com/office/drawing/2014/main" id="{97F3A274-D067-380C-C6C7-B456C2325D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91165" y="1205345"/>
            <a:ext cx="5671125" cy="31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4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11ED11-CD40-787D-1DA1-8FD1AD7C207A}"/>
              </a:ext>
            </a:extLst>
          </p:cNvPr>
          <p:cNvSpPr/>
          <p:nvPr/>
        </p:nvSpPr>
        <p:spPr>
          <a:xfrm>
            <a:off x="0" y="5143"/>
            <a:ext cx="9144000" cy="540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76BAFA00-23FF-99A3-C718-05AA3101921E}"/>
              </a:ext>
            </a:extLst>
          </p:cNvPr>
          <p:cNvSpPr txBox="1">
            <a:spLocks/>
          </p:cNvSpPr>
          <p:nvPr/>
        </p:nvSpPr>
        <p:spPr>
          <a:xfrm>
            <a:off x="232775" y="0"/>
            <a:ext cx="5885392" cy="45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Barlow"/>
              <a:buNone/>
            </a:pPr>
            <a:r>
              <a:rPr lang="en-US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Evaluation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2A980C-A509-886A-E80E-17B4614D8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983897"/>
              </p:ext>
            </p:extLst>
          </p:nvPr>
        </p:nvGraphicFramePr>
        <p:xfrm>
          <a:off x="0" y="4838700"/>
          <a:ext cx="9144000" cy="304800"/>
        </p:xfrm>
        <a:graphic>
          <a:graphicData uri="http://schemas.openxmlformats.org/drawingml/2006/table">
            <a:tbl>
              <a:tblPr firstRow="1" bandRow="1">
                <a:tableStyleId>{8DE178D7-BC35-4BFC-9B6F-0A6B21DCDC5C}</a:tableStyleId>
              </a:tblPr>
              <a:tblGrid>
                <a:gridCol w="4733925">
                  <a:extLst>
                    <a:ext uri="{9D8B030D-6E8A-4147-A177-3AD203B41FA5}">
                      <a16:colId xmlns:a16="http://schemas.microsoft.com/office/drawing/2014/main" val="3258903647"/>
                    </a:ext>
                  </a:extLst>
                </a:gridCol>
                <a:gridCol w="3487927">
                  <a:extLst>
                    <a:ext uri="{9D8B030D-6E8A-4147-A177-3AD203B41FA5}">
                      <a16:colId xmlns:a16="http://schemas.microsoft.com/office/drawing/2014/main" val="4256026356"/>
                    </a:ext>
                  </a:extLst>
                </a:gridCol>
                <a:gridCol w="922148">
                  <a:extLst>
                    <a:ext uri="{9D8B030D-6E8A-4147-A177-3AD203B41FA5}">
                      <a16:colId xmlns:a16="http://schemas.microsoft.com/office/drawing/2014/main" val="165560393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Chapter 6: Vector Semantics and Embeddings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December 05, 2023</a:t>
                      </a:r>
                    </a:p>
                  </a:txBody>
                  <a:tcPr>
                    <a:solidFill>
                      <a:srgbClr val="4A8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Latin Modern Math" panose="02000503000000000000"/>
                        </a:rPr>
                        <a:t>15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Latin Modern Math" panose="02000503000000000000"/>
                      </a:endParaRPr>
                    </a:p>
                  </a:txBody>
                  <a:tcPr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490744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7832A125-3E23-4AA5-C168-5EE1253EED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9567" y="1544782"/>
            <a:ext cx="1630707" cy="1624734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6FB666E-1C3D-5943-1052-62B11943F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061" y="771475"/>
            <a:ext cx="1863721" cy="77330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Kiya1.png: </a:t>
            </a:r>
          </a:p>
        </p:txBody>
      </p:sp>
      <p:pic>
        <p:nvPicPr>
          <p:cNvPr id="3" name="Kiya1">
            <a:hlinkClick r:id="" action="ppaction://media"/>
            <a:extLst>
              <a:ext uri="{FF2B5EF4-FFF2-40B4-BE49-F238E27FC236}">
                <a16:creationId xmlns:a16="http://schemas.microsoft.com/office/drawing/2014/main" id="{A33703D9-5028-871D-8B13-1B91C643BD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43651" y="1223488"/>
            <a:ext cx="5740782" cy="276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1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11ED11-CD40-787D-1DA1-8FD1AD7C207A}"/>
              </a:ext>
            </a:extLst>
          </p:cNvPr>
          <p:cNvSpPr/>
          <p:nvPr/>
        </p:nvSpPr>
        <p:spPr>
          <a:xfrm>
            <a:off x="0" y="5143"/>
            <a:ext cx="9144000" cy="540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76BAFA00-23FF-99A3-C718-05AA3101921E}"/>
              </a:ext>
            </a:extLst>
          </p:cNvPr>
          <p:cNvSpPr txBox="1">
            <a:spLocks/>
          </p:cNvSpPr>
          <p:nvPr/>
        </p:nvSpPr>
        <p:spPr>
          <a:xfrm>
            <a:off x="232775" y="0"/>
            <a:ext cx="5885392" cy="45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Barlow"/>
              <a:buNone/>
            </a:pPr>
            <a:r>
              <a:rPr lang="en-US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Evaluation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2A980C-A509-886A-E80E-17B4614D8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782685"/>
              </p:ext>
            </p:extLst>
          </p:nvPr>
        </p:nvGraphicFramePr>
        <p:xfrm>
          <a:off x="0" y="4838700"/>
          <a:ext cx="9144000" cy="304800"/>
        </p:xfrm>
        <a:graphic>
          <a:graphicData uri="http://schemas.openxmlformats.org/drawingml/2006/table">
            <a:tbl>
              <a:tblPr firstRow="1" bandRow="1">
                <a:tableStyleId>{8DE178D7-BC35-4BFC-9B6F-0A6B21DCDC5C}</a:tableStyleId>
              </a:tblPr>
              <a:tblGrid>
                <a:gridCol w="4733925">
                  <a:extLst>
                    <a:ext uri="{9D8B030D-6E8A-4147-A177-3AD203B41FA5}">
                      <a16:colId xmlns:a16="http://schemas.microsoft.com/office/drawing/2014/main" val="3258903647"/>
                    </a:ext>
                  </a:extLst>
                </a:gridCol>
                <a:gridCol w="3487927">
                  <a:extLst>
                    <a:ext uri="{9D8B030D-6E8A-4147-A177-3AD203B41FA5}">
                      <a16:colId xmlns:a16="http://schemas.microsoft.com/office/drawing/2014/main" val="4256026356"/>
                    </a:ext>
                  </a:extLst>
                </a:gridCol>
                <a:gridCol w="922148">
                  <a:extLst>
                    <a:ext uri="{9D8B030D-6E8A-4147-A177-3AD203B41FA5}">
                      <a16:colId xmlns:a16="http://schemas.microsoft.com/office/drawing/2014/main" val="165560393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Chapter 6: Vector Semantics and Embeddings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December 05, 2023</a:t>
                      </a:r>
                    </a:p>
                  </a:txBody>
                  <a:tcPr>
                    <a:solidFill>
                      <a:srgbClr val="4A8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Latin Modern Math" panose="02000503000000000000"/>
                        </a:rPr>
                        <a:t>16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Latin Modern Math" panose="02000503000000000000"/>
                      </a:endParaRPr>
                    </a:p>
                  </a:txBody>
                  <a:tcPr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490744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7832A125-3E23-4AA5-C168-5EE1253EED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9567" y="1705280"/>
            <a:ext cx="1630707" cy="1303737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6FB666E-1C3D-5943-1052-62B11943F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061" y="771475"/>
            <a:ext cx="1863721" cy="77330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Kiya1.png: </a:t>
            </a:r>
          </a:p>
        </p:txBody>
      </p:sp>
      <p:pic>
        <p:nvPicPr>
          <p:cNvPr id="2" name="Kiya2">
            <a:hlinkClick r:id="" action="ppaction://media"/>
            <a:extLst>
              <a:ext uri="{FF2B5EF4-FFF2-40B4-BE49-F238E27FC236}">
                <a16:creationId xmlns:a16="http://schemas.microsoft.com/office/drawing/2014/main" id="{C65B177F-1C88-1F75-0E3B-B50FA1CA4D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1073" y="1022142"/>
            <a:ext cx="5597313" cy="270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7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2EA0BE-8108-9D66-2C7F-7AA56CDEB99C}"/>
              </a:ext>
            </a:extLst>
          </p:cNvPr>
          <p:cNvSpPr/>
          <p:nvPr/>
        </p:nvSpPr>
        <p:spPr>
          <a:xfrm>
            <a:off x="0" y="-35934"/>
            <a:ext cx="9144000" cy="540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Google Shape;672;p64"/>
          <p:cNvSpPr txBox="1">
            <a:spLocks noGrp="1"/>
          </p:cNvSpPr>
          <p:nvPr>
            <p:ph type="title"/>
          </p:nvPr>
        </p:nvSpPr>
        <p:spPr>
          <a:xfrm>
            <a:off x="237830" y="-3457"/>
            <a:ext cx="4780108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References</a:t>
            </a:r>
            <a:endParaRPr lang="vi-VN" dirty="0">
              <a:solidFill>
                <a:schemeClr val="bg1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65A709D-0A41-1376-8F17-37EB22622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506190"/>
              </p:ext>
            </p:extLst>
          </p:nvPr>
        </p:nvGraphicFramePr>
        <p:xfrm>
          <a:off x="0" y="4838700"/>
          <a:ext cx="9144000" cy="304800"/>
        </p:xfrm>
        <a:graphic>
          <a:graphicData uri="http://schemas.openxmlformats.org/drawingml/2006/table">
            <a:tbl>
              <a:tblPr firstRow="1" bandRow="1">
                <a:tableStyleId>{8DE178D7-BC35-4BFC-9B6F-0A6B21DCDC5C}</a:tableStyleId>
              </a:tblPr>
              <a:tblGrid>
                <a:gridCol w="4733925">
                  <a:extLst>
                    <a:ext uri="{9D8B030D-6E8A-4147-A177-3AD203B41FA5}">
                      <a16:colId xmlns:a16="http://schemas.microsoft.com/office/drawing/2014/main" val="3258903647"/>
                    </a:ext>
                  </a:extLst>
                </a:gridCol>
                <a:gridCol w="3487927">
                  <a:extLst>
                    <a:ext uri="{9D8B030D-6E8A-4147-A177-3AD203B41FA5}">
                      <a16:colId xmlns:a16="http://schemas.microsoft.com/office/drawing/2014/main" val="4256026356"/>
                    </a:ext>
                  </a:extLst>
                </a:gridCol>
                <a:gridCol w="922148">
                  <a:extLst>
                    <a:ext uri="{9D8B030D-6E8A-4147-A177-3AD203B41FA5}">
                      <a16:colId xmlns:a16="http://schemas.microsoft.com/office/drawing/2014/main" val="165560393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Chapter 6: Vector Semantics and Embeddings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December 05, 2023</a:t>
                      </a:r>
                    </a:p>
                  </a:txBody>
                  <a:tcPr>
                    <a:solidFill>
                      <a:srgbClr val="4A8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Latin Modern Math" panose="02000503000000000000"/>
                        </a:rPr>
                        <a:t>25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Latin Modern Math" panose="02000503000000000000"/>
                      </a:endParaRPr>
                    </a:p>
                  </a:txBody>
                  <a:tcPr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490744"/>
                  </a:ext>
                </a:extLst>
              </a:tr>
            </a:tbl>
          </a:graphicData>
        </a:graphic>
      </p:graphicFrame>
      <p:grpSp>
        <p:nvGrpSpPr>
          <p:cNvPr id="694" name="object 9">
            <a:extLst>
              <a:ext uri="{FF2B5EF4-FFF2-40B4-BE49-F238E27FC236}">
                <a16:creationId xmlns:a16="http://schemas.microsoft.com/office/drawing/2014/main" id="{A127FD41-A5E5-8530-8A2F-164CCB0B798F}"/>
              </a:ext>
            </a:extLst>
          </p:cNvPr>
          <p:cNvGrpSpPr/>
          <p:nvPr/>
        </p:nvGrpSpPr>
        <p:grpSpPr>
          <a:xfrm>
            <a:off x="0" y="99694"/>
            <a:ext cx="9144508" cy="5044123"/>
            <a:chOff x="0" y="99694"/>
            <a:chExt cx="9144508" cy="5044123"/>
          </a:xfrm>
        </p:grpSpPr>
        <p:pic>
          <p:nvPicPr>
            <p:cNvPr id="696" name="object 11">
              <a:extLst>
                <a:ext uri="{FF2B5EF4-FFF2-40B4-BE49-F238E27FC236}">
                  <a16:creationId xmlns:a16="http://schemas.microsoft.com/office/drawing/2014/main" id="{76C40730-6B4C-E5C2-BEFE-B608C6DAC6C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7258" y="99694"/>
              <a:ext cx="121919" cy="1518919"/>
            </a:xfrm>
            <a:prstGeom prst="rect">
              <a:avLst/>
            </a:prstGeom>
          </p:spPr>
        </p:pic>
        <p:pic>
          <p:nvPicPr>
            <p:cNvPr id="697" name="object 12">
              <a:extLst>
                <a:ext uri="{FF2B5EF4-FFF2-40B4-BE49-F238E27FC236}">
                  <a16:creationId xmlns:a16="http://schemas.microsoft.com/office/drawing/2014/main" id="{52B222B1-B6B6-DF25-4948-85DCFE8AC98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429" y="923925"/>
              <a:ext cx="121920" cy="1518539"/>
            </a:xfrm>
            <a:prstGeom prst="rect">
              <a:avLst/>
            </a:prstGeom>
          </p:spPr>
        </p:pic>
        <p:pic>
          <p:nvPicPr>
            <p:cNvPr id="698" name="object 13">
              <a:extLst>
                <a:ext uri="{FF2B5EF4-FFF2-40B4-BE49-F238E27FC236}">
                  <a16:creationId xmlns:a16="http://schemas.microsoft.com/office/drawing/2014/main" id="{340DB54C-6FCC-6D91-8548-67A82F8FC19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3390" y="923925"/>
              <a:ext cx="228600" cy="1518539"/>
            </a:xfrm>
            <a:prstGeom prst="rect">
              <a:avLst/>
            </a:prstGeom>
          </p:spPr>
        </p:pic>
        <p:pic>
          <p:nvPicPr>
            <p:cNvPr id="699" name="object 14">
              <a:extLst>
                <a:ext uri="{FF2B5EF4-FFF2-40B4-BE49-F238E27FC236}">
                  <a16:creationId xmlns:a16="http://schemas.microsoft.com/office/drawing/2014/main" id="{08E0E431-F453-42C2-B8FB-39C1634CACF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90" y="923925"/>
              <a:ext cx="122554" cy="1518539"/>
            </a:xfrm>
            <a:prstGeom prst="rect">
              <a:avLst/>
            </a:prstGeom>
          </p:spPr>
        </p:pic>
        <p:pic>
          <p:nvPicPr>
            <p:cNvPr id="700" name="object 15">
              <a:extLst>
                <a:ext uri="{FF2B5EF4-FFF2-40B4-BE49-F238E27FC236}">
                  <a16:creationId xmlns:a16="http://schemas.microsoft.com/office/drawing/2014/main" id="{7A19E64D-50DB-752F-29A1-15BD85CE578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787" y="923925"/>
              <a:ext cx="958672" cy="1518539"/>
            </a:xfrm>
            <a:prstGeom prst="rect">
              <a:avLst/>
            </a:prstGeom>
          </p:spPr>
        </p:pic>
        <p:sp>
          <p:nvSpPr>
            <p:cNvPr id="701" name="object 16">
              <a:extLst>
                <a:ext uri="{FF2B5EF4-FFF2-40B4-BE49-F238E27FC236}">
                  <a16:creationId xmlns:a16="http://schemas.microsoft.com/office/drawing/2014/main" id="{C4CD61F2-CEC7-B041-2CDE-3F5D4EF08070}"/>
                </a:ext>
              </a:extLst>
            </p:cNvPr>
            <p:cNvSpPr/>
            <p:nvPr/>
          </p:nvSpPr>
          <p:spPr>
            <a:xfrm>
              <a:off x="712127" y="1791334"/>
              <a:ext cx="2697480" cy="7620"/>
            </a:xfrm>
            <a:custGeom>
              <a:avLst/>
              <a:gdLst/>
              <a:ahLst/>
              <a:cxnLst/>
              <a:rect l="l" t="t" r="r" b="b"/>
              <a:pathLst>
                <a:path w="2697479" h="7619">
                  <a:moveTo>
                    <a:pt x="2697441" y="0"/>
                  </a:moveTo>
                  <a:lnTo>
                    <a:pt x="0" y="0"/>
                  </a:lnTo>
                  <a:lnTo>
                    <a:pt x="0" y="7619"/>
                  </a:lnTo>
                  <a:lnTo>
                    <a:pt x="2697441" y="7619"/>
                  </a:lnTo>
                  <a:lnTo>
                    <a:pt x="2697441" y="0"/>
                  </a:lnTo>
                  <a:close/>
                </a:path>
              </a:pathLst>
            </a:custGeom>
            <a:solidFill>
              <a:srgbClr val="003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2" name="object 17">
              <a:extLst>
                <a:ext uri="{FF2B5EF4-FFF2-40B4-BE49-F238E27FC236}">
                  <a16:creationId xmlns:a16="http://schemas.microsoft.com/office/drawing/2014/main" id="{BD4184A2-9372-32E6-4CBB-CE2218A945F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0266" y="923925"/>
              <a:ext cx="476643" cy="1518539"/>
            </a:xfrm>
            <a:prstGeom prst="rect">
              <a:avLst/>
            </a:prstGeom>
          </p:spPr>
        </p:pic>
        <p:pic>
          <p:nvPicPr>
            <p:cNvPr id="703" name="object 18">
              <a:extLst>
                <a:ext uri="{FF2B5EF4-FFF2-40B4-BE49-F238E27FC236}">
                  <a16:creationId xmlns:a16="http://schemas.microsoft.com/office/drawing/2014/main" id="{F24B5BC3-D982-F454-AAE2-6B407C188F7C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1520" y="923925"/>
              <a:ext cx="121919" cy="1518539"/>
            </a:xfrm>
            <a:prstGeom prst="rect">
              <a:avLst/>
            </a:prstGeom>
          </p:spPr>
        </p:pic>
        <p:pic>
          <p:nvPicPr>
            <p:cNvPr id="704" name="object 19">
              <a:extLst>
                <a:ext uri="{FF2B5EF4-FFF2-40B4-BE49-F238E27FC236}">
                  <a16:creationId xmlns:a16="http://schemas.microsoft.com/office/drawing/2014/main" id="{D76A4A63-3723-5FB2-4629-461168474FCD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46554" y="923925"/>
              <a:ext cx="667893" cy="1518539"/>
            </a:xfrm>
            <a:prstGeom prst="rect">
              <a:avLst/>
            </a:prstGeom>
          </p:spPr>
        </p:pic>
        <p:pic>
          <p:nvPicPr>
            <p:cNvPr id="705" name="object 20">
              <a:extLst>
                <a:ext uri="{FF2B5EF4-FFF2-40B4-BE49-F238E27FC236}">
                  <a16:creationId xmlns:a16="http://schemas.microsoft.com/office/drawing/2014/main" id="{3926F25D-60E8-8233-DEC3-5A833A313851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03195" y="923925"/>
              <a:ext cx="228600" cy="1518539"/>
            </a:xfrm>
            <a:prstGeom prst="rect">
              <a:avLst/>
            </a:prstGeom>
          </p:spPr>
        </p:pic>
        <p:pic>
          <p:nvPicPr>
            <p:cNvPr id="706" name="object 21">
              <a:extLst>
                <a:ext uri="{FF2B5EF4-FFF2-40B4-BE49-F238E27FC236}">
                  <a16:creationId xmlns:a16="http://schemas.microsoft.com/office/drawing/2014/main" id="{B3571199-4478-6568-CA1A-F7BD69F4FCC4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17495" y="923925"/>
              <a:ext cx="153035" cy="1518539"/>
            </a:xfrm>
            <a:prstGeom prst="rect">
              <a:avLst/>
            </a:prstGeom>
          </p:spPr>
        </p:pic>
        <p:pic>
          <p:nvPicPr>
            <p:cNvPr id="707" name="object 22">
              <a:extLst>
                <a:ext uri="{FF2B5EF4-FFF2-40B4-BE49-F238E27FC236}">
                  <a16:creationId xmlns:a16="http://schemas.microsoft.com/office/drawing/2014/main" id="{3E40BA99-9E9A-595A-3E61-6DFFE6D9C1E6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94076" y="923925"/>
              <a:ext cx="622173" cy="1518539"/>
            </a:xfrm>
            <a:prstGeom prst="rect">
              <a:avLst/>
            </a:prstGeom>
          </p:spPr>
        </p:pic>
        <p:pic>
          <p:nvPicPr>
            <p:cNvPr id="708" name="object 23">
              <a:extLst>
                <a:ext uri="{FF2B5EF4-FFF2-40B4-BE49-F238E27FC236}">
                  <a16:creationId xmlns:a16="http://schemas.microsoft.com/office/drawing/2014/main" id="{F0CB0D01-E1BA-4B2B-D475-B7BD6B1C73C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429" y="1748155"/>
              <a:ext cx="121920" cy="1518539"/>
            </a:xfrm>
            <a:prstGeom prst="rect">
              <a:avLst/>
            </a:prstGeom>
          </p:spPr>
        </p:pic>
        <p:pic>
          <p:nvPicPr>
            <p:cNvPr id="709" name="object 24">
              <a:extLst>
                <a:ext uri="{FF2B5EF4-FFF2-40B4-BE49-F238E27FC236}">
                  <a16:creationId xmlns:a16="http://schemas.microsoft.com/office/drawing/2014/main" id="{97FAB0C2-A1D8-C36C-2581-BB6CC7CD50D1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3390" y="1748155"/>
              <a:ext cx="228600" cy="1518539"/>
            </a:xfrm>
            <a:prstGeom prst="rect">
              <a:avLst/>
            </a:prstGeom>
          </p:spPr>
        </p:pic>
        <p:pic>
          <p:nvPicPr>
            <p:cNvPr id="710" name="object 25">
              <a:extLst>
                <a:ext uri="{FF2B5EF4-FFF2-40B4-BE49-F238E27FC236}">
                  <a16:creationId xmlns:a16="http://schemas.microsoft.com/office/drawing/2014/main" id="{DE564491-7373-2791-5BBB-DA1CDD8A25AF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90" y="1748155"/>
              <a:ext cx="122554" cy="1518539"/>
            </a:xfrm>
            <a:prstGeom prst="rect">
              <a:avLst/>
            </a:prstGeom>
          </p:spPr>
        </p:pic>
        <p:pic>
          <p:nvPicPr>
            <p:cNvPr id="711" name="object 26">
              <a:extLst>
                <a:ext uri="{FF2B5EF4-FFF2-40B4-BE49-F238E27FC236}">
                  <a16:creationId xmlns:a16="http://schemas.microsoft.com/office/drawing/2014/main" id="{4D5A61CD-08D9-59F4-44FF-14787A97B2F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787" y="1748155"/>
              <a:ext cx="958672" cy="1518539"/>
            </a:xfrm>
            <a:prstGeom prst="rect">
              <a:avLst/>
            </a:prstGeom>
          </p:spPr>
        </p:pic>
        <p:sp>
          <p:nvSpPr>
            <p:cNvPr id="712" name="object 27">
              <a:extLst>
                <a:ext uri="{FF2B5EF4-FFF2-40B4-BE49-F238E27FC236}">
                  <a16:creationId xmlns:a16="http://schemas.microsoft.com/office/drawing/2014/main" id="{B63E774F-301E-10EC-CFF5-B989C37BF6F9}"/>
                </a:ext>
              </a:extLst>
            </p:cNvPr>
            <p:cNvSpPr/>
            <p:nvPr/>
          </p:nvSpPr>
          <p:spPr>
            <a:xfrm>
              <a:off x="712127" y="2614294"/>
              <a:ext cx="4236720" cy="7620"/>
            </a:xfrm>
            <a:custGeom>
              <a:avLst/>
              <a:gdLst/>
              <a:ahLst/>
              <a:cxnLst/>
              <a:rect l="l" t="t" r="r" b="b"/>
              <a:pathLst>
                <a:path w="4236720" h="7619">
                  <a:moveTo>
                    <a:pt x="4236681" y="0"/>
                  </a:moveTo>
                  <a:lnTo>
                    <a:pt x="0" y="0"/>
                  </a:lnTo>
                  <a:lnTo>
                    <a:pt x="0" y="7619"/>
                  </a:lnTo>
                  <a:lnTo>
                    <a:pt x="4236681" y="7619"/>
                  </a:lnTo>
                  <a:lnTo>
                    <a:pt x="4236681" y="0"/>
                  </a:lnTo>
                  <a:close/>
                </a:path>
              </a:pathLst>
            </a:custGeom>
            <a:solidFill>
              <a:srgbClr val="003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3" name="object 28">
              <a:extLst>
                <a:ext uri="{FF2B5EF4-FFF2-40B4-BE49-F238E27FC236}">
                  <a16:creationId xmlns:a16="http://schemas.microsoft.com/office/drawing/2014/main" id="{C0307A65-2D53-4707-54B1-C78961EB9EA0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0266" y="1748155"/>
              <a:ext cx="476643" cy="1518539"/>
            </a:xfrm>
            <a:prstGeom prst="rect">
              <a:avLst/>
            </a:prstGeom>
          </p:spPr>
        </p:pic>
        <p:pic>
          <p:nvPicPr>
            <p:cNvPr id="714" name="object 29">
              <a:extLst>
                <a:ext uri="{FF2B5EF4-FFF2-40B4-BE49-F238E27FC236}">
                  <a16:creationId xmlns:a16="http://schemas.microsoft.com/office/drawing/2014/main" id="{BF0957D3-CC94-4F26-9C44-8B37A66F02F7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1520" y="1748155"/>
              <a:ext cx="121919" cy="1518539"/>
            </a:xfrm>
            <a:prstGeom prst="rect">
              <a:avLst/>
            </a:prstGeom>
          </p:spPr>
        </p:pic>
        <p:pic>
          <p:nvPicPr>
            <p:cNvPr id="715" name="object 30">
              <a:extLst>
                <a:ext uri="{FF2B5EF4-FFF2-40B4-BE49-F238E27FC236}">
                  <a16:creationId xmlns:a16="http://schemas.microsoft.com/office/drawing/2014/main" id="{9F09FB40-A47B-FF21-91A6-8CBF98C20A18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46554" y="1748155"/>
              <a:ext cx="756018" cy="1518539"/>
            </a:xfrm>
            <a:prstGeom prst="rect">
              <a:avLst/>
            </a:prstGeom>
          </p:spPr>
        </p:pic>
        <p:pic>
          <p:nvPicPr>
            <p:cNvPr id="716" name="object 31">
              <a:extLst>
                <a:ext uri="{FF2B5EF4-FFF2-40B4-BE49-F238E27FC236}">
                  <a16:creationId xmlns:a16="http://schemas.microsoft.com/office/drawing/2014/main" id="{0BB97B5A-ACD6-E3B1-4771-1FC3AE1AF350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94635" y="1748155"/>
              <a:ext cx="153035" cy="1518539"/>
            </a:xfrm>
            <a:prstGeom prst="rect">
              <a:avLst/>
            </a:prstGeom>
          </p:spPr>
        </p:pic>
        <p:pic>
          <p:nvPicPr>
            <p:cNvPr id="717" name="object 32">
              <a:extLst>
                <a:ext uri="{FF2B5EF4-FFF2-40B4-BE49-F238E27FC236}">
                  <a16:creationId xmlns:a16="http://schemas.microsoft.com/office/drawing/2014/main" id="{593BED75-B9C9-F6BF-72A2-27263E23B70D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71216" y="1748155"/>
              <a:ext cx="438150" cy="1518539"/>
            </a:xfrm>
            <a:prstGeom prst="rect">
              <a:avLst/>
            </a:prstGeom>
          </p:spPr>
        </p:pic>
        <p:pic>
          <p:nvPicPr>
            <p:cNvPr id="718" name="object 33">
              <a:extLst>
                <a:ext uri="{FF2B5EF4-FFF2-40B4-BE49-F238E27FC236}">
                  <a16:creationId xmlns:a16="http://schemas.microsoft.com/office/drawing/2014/main" id="{FFE04F13-3C92-73AB-44C1-0CC2299EB1E1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21735" y="1748155"/>
              <a:ext cx="153035" cy="1518539"/>
            </a:xfrm>
            <a:prstGeom prst="rect">
              <a:avLst/>
            </a:prstGeom>
          </p:spPr>
        </p:pic>
        <p:pic>
          <p:nvPicPr>
            <p:cNvPr id="719" name="object 34">
              <a:extLst>
                <a:ext uri="{FF2B5EF4-FFF2-40B4-BE49-F238E27FC236}">
                  <a16:creationId xmlns:a16="http://schemas.microsoft.com/office/drawing/2014/main" id="{DFA62436-F062-C94A-66A9-B9B1D644A343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98190" y="1748155"/>
              <a:ext cx="365760" cy="1518539"/>
            </a:xfrm>
            <a:prstGeom prst="rect">
              <a:avLst/>
            </a:prstGeom>
          </p:spPr>
        </p:pic>
        <p:pic>
          <p:nvPicPr>
            <p:cNvPr id="720" name="object 35">
              <a:extLst>
                <a:ext uri="{FF2B5EF4-FFF2-40B4-BE49-F238E27FC236}">
                  <a16:creationId xmlns:a16="http://schemas.microsoft.com/office/drawing/2014/main" id="{EFA138C8-2CCC-273E-1FAB-DABA73906AF9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72509" y="1748155"/>
              <a:ext cx="153035" cy="1518539"/>
            </a:xfrm>
            <a:prstGeom prst="rect">
              <a:avLst/>
            </a:prstGeom>
          </p:spPr>
        </p:pic>
        <p:pic>
          <p:nvPicPr>
            <p:cNvPr id="721" name="object 36">
              <a:extLst>
                <a:ext uri="{FF2B5EF4-FFF2-40B4-BE49-F238E27FC236}">
                  <a16:creationId xmlns:a16="http://schemas.microsoft.com/office/drawing/2014/main" id="{D5672569-298B-E486-0109-36072C874039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48964" y="1748155"/>
              <a:ext cx="543318" cy="1518539"/>
            </a:xfrm>
            <a:prstGeom prst="rect">
              <a:avLst/>
            </a:prstGeom>
          </p:spPr>
        </p:pic>
        <p:pic>
          <p:nvPicPr>
            <p:cNvPr id="722" name="object 37">
              <a:extLst>
                <a:ext uri="{FF2B5EF4-FFF2-40B4-BE49-F238E27FC236}">
                  <a16:creationId xmlns:a16="http://schemas.microsoft.com/office/drawing/2014/main" id="{1A4663DE-AA3E-5012-0F39-C4FC858832B8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83684" y="1748155"/>
              <a:ext cx="152400" cy="1518539"/>
            </a:xfrm>
            <a:prstGeom prst="rect">
              <a:avLst/>
            </a:prstGeom>
          </p:spPr>
        </p:pic>
        <p:pic>
          <p:nvPicPr>
            <p:cNvPr id="723" name="object 38">
              <a:extLst>
                <a:ext uri="{FF2B5EF4-FFF2-40B4-BE49-F238E27FC236}">
                  <a16:creationId xmlns:a16="http://schemas.microsoft.com/office/drawing/2014/main" id="{7F7AAD17-5E7B-183A-8D0D-98C4F6BD0737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59884" y="1748155"/>
              <a:ext cx="677037" cy="1518539"/>
            </a:xfrm>
            <a:prstGeom prst="rect">
              <a:avLst/>
            </a:prstGeom>
          </p:spPr>
        </p:pic>
        <p:pic>
          <p:nvPicPr>
            <p:cNvPr id="724" name="object 39">
              <a:extLst>
                <a:ext uri="{FF2B5EF4-FFF2-40B4-BE49-F238E27FC236}">
                  <a16:creationId xmlns:a16="http://schemas.microsoft.com/office/drawing/2014/main" id="{F16C08DC-E9F7-A452-3FA2-833CBB858BA2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24146" y="1748155"/>
              <a:ext cx="343382" cy="1518539"/>
            </a:xfrm>
            <a:prstGeom prst="rect">
              <a:avLst/>
            </a:prstGeom>
          </p:spPr>
        </p:pic>
        <p:pic>
          <p:nvPicPr>
            <p:cNvPr id="725" name="object 40">
              <a:extLst>
                <a:ext uri="{FF2B5EF4-FFF2-40B4-BE49-F238E27FC236}">
                  <a16:creationId xmlns:a16="http://schemas.microsoft.com/office/drawing/2014/main" id="{D5A31DF9-C4D9-E059-2437-B913A17CC2D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429" y="2572448"/>
              <a:ext cx="121920" cy="1518539"/>
            </a:xfrm>
            <a:prstGeom prst="rect">
              <a:avLst/>
            </a:prstGeom>
          </p:spPr>
        </p:pic>
        <p:pic>
          <p:nvPicPr>
            <p:cNvPr id="726" name="object 41">
              <a:extLst>
                <a:ext uri="{FF2B5EF4-FFF2-40B4-BE49-F238E27FC236}">
                  <a16:creationId xmlns:a16="http://schemas.microsoft.com/office/drawing/2014/main" id="{E415FD57-C653-C888-AB4C-015D00533F69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3390" y="2572448"/>
              <a:ext cx="228600" cy="1518539"/>
            </a:xfrm>
            <a:prstGeom prst="rect">
              <a:avLst/>
            </a:prstGeom>
          </p:spPr>
        </p:pic>
        <p:pic>
          <p:nvPicPr>
            <p:cNvPr id="727" name="object 42">
              <a:extLst>
                <a:ext uri="{FF2B5EF4-FFF2-40B4-BE49-F238E27FC236}">
                  <a16:creationId xmlns:a16="http://schemas.microsoft.com/office/drawing/2014/main" id="{83A904DD-1C2C-C723-4F2D-1381900F3BF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90" y="2572448"/>
              <a:ext cx="122554" cy="1518539"/>
            </a:xfrm>
            <a:prstGeom prst="rect">
              <a:avLst/>
            </a:prstGeom>
          </p:spPr>
        </p:pic>
        <p:pic>
          <p:nvPicPr>
            <p:cNvPr id="728" name="object 43">
              <a:extLst>
                <a:ext uri="{FF2B5EF4-FFF2-40B4-BE49-F238E27FC236}">
                  <a16:creationId xmlns:a16="http://schemas.microsoft.com/office/drawing/2014/main" id="{ED39AF2D-B145-DE90-79BC-23B7149570B9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2787" y="2572448"/>
              <a:ext cx="613029" cy="1518539"/>
            </a:xfrm>
            <a:prstGeom prst="rect">
              <a:avLst/>
            </a:prstGeom>
          </p:spPr>
        </p:pic>
        <p:sp>
          <p:nvSpPr>
            <p:cNvPr id="729" name="object 44">
              <a:extLst>
                <a:ext uri="{FF2B5EF4-FFF2-40B4-BE49-F238E27FC236}">
                  <a16:creationId xmlns:a16="http://schemas.microsoft.com/office/drawing/2014/main" id="{BC3D4A2E-7936-3BC5-ADAF-C14BA5167D11}"/>
                </a:ext>
              </a:extLst>
            </p:cNvPr>
            <p:cNvSpPr/>
            <p:nvPr/>
          </p:nvSpPr>
          <p:spPr>
            <a:xfrm>
              <a:off x="712127" y="3437254"/>
              <a:ext cx="4495800" cy="7620"/>
            </a:xfrm>
            <a:custGeom>
              <a:avLst/>
              <a:gdLst/>
              <a:ahLst/>
              <a:cxnLst/>
              <a:rect l="l" t="t" r="r" b="b"/>
              <a:pathLst>
                <a:path w="4495800" h="7620">
                  <a:moveTo>
                    <a:pt x="4495761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4495761" y="7620"/>
                  </a:lnTo>
                  <a:lnTo>
                    <a:pt x="4495761" y="0"/>
                  </a:lnTo>
                  <a:close/>
                </a:path>
              </a:pathLst>
            </a:custGeom>
            <a:solidFill>
              <a:srgbClr val="003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0" name="object 45">
              <a:extLst>
                <a:ext uri="{FF2B5EF4-FFF2-40B4-BE49-F238E27FC236}">
                  <a16:creationId xmlns:a16="http://schemas.microsoft.com/office/drawing/2014/main" id="{898B0A22-2F81-45F2-F6BD-960AC6FBBB40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23644" y="2572448"/>
              <a:ext cx="488061" cy="1518539"/>
            </a:xfrm>
            <a:prstGeom prst="rect">
              <a:avLst/>
            </a:prstGeom>
          </p:spPr>
        </p:pic>
        <p:pic>
          <p:nvPicPr>
            <p:cNvPr id="731" name="object 46">
              <a:extLst>
                <a:ext uri="{FF2B5EF4-FFF2-40B4-BE49-F238E27FC236}">
                  <a16:creationId xmlns:a16="http://schemas.microsoft.com/office/drawing/2014/main" id="{87182478-5EE7-5036-14B9-2655382CB365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04899" y="2572448"/>
              <a:ext cx="3711676" cy="1518539"/>
            </a:xfrm>
            <a:prstGeom prst="rect">
              <a:avLst/>
            </a:prstGeom>
          </p:spPr>
        </p:pic>
        <p:pic>
          <p:nvPicPr>
            <p:cNvPr id="732" name="object 47">
              <a:extLst>
                <a:ext uri="{FF2B5EF4-FFF2-40B4-BE49-F238E27FC236}">
                  <a16:creationId xmlns:a16="http://schemas.microsoft.com/office/drawing/2014/main" id="{D542C1BB-5684-2839-0B6B-7CC66D4D859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429" y="3396678"/>
              <a:ext cx="121920" cy="1518539"/>
            </a:xfrm>
            <a:prstGeom prst="rect">
              <a:avLst/>
            </a:prstGeom>
          </p:spPr>
        </p:pic>
        <p:pic>
          <p:nvPicPr>
            <p:cNvPr id="733" name="object 48">
              <a:extLst>
                <a:ext uri="{FF2B5EF4-FFF2-40B4-BE49-F238E27FC236}">
                  <a16:creationId xmlns:a16="http://schemas.microsoft.com/office/drawing/2014/main" id="{9ABEEE0E-8935-C217-4259-4F192EBE040E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3390" y="3396678"/>
              <a:ext cx="228600" cy="1518539"/>
            </a:xfrm>
            <a:prstGeom prst="rect">
              <a:avLst/>
            </a:prstGeom>
          </p:spPr>
        </p:pic>
        <p:pic>
          <p:nvPicPr>
            <p:cNvPr id="734" name="object 49">
              <a:extLst>
                <a:ext uri="{FF2B5EF4-FFF2-40B4-BE49-F238E27FC236}">
                  <a16:creationId xmlns:a16="http://schemas.microsoft.com/office/drawing/2014/main" id="{33A9AFE9-3080-F73F-6DEE-74334E8CF46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90" y="3396678"/>
              <a:ext cx="122554" cy="1518539"/>
            </a:xfrm>
            <a:prstGeom prst="rect">
              <a:avLst/>
            </a:prstGeom>
          </p:spPr>
        </p:pic>
        <p:pic>
          <p:nvPicPr>
            <p:cNvPr id="735" name="object 50">
              <a:extLst>
                <a:ext uri="{FF2B5EF4-FFF2-40B4-BE49-F238E27FC236}">
                  <a16:creationId xmlns:a16="http://schemas.microsoft.com/office/drawing/2014/main" id="{04FC5AAD-CD09-6ED6-F2CD-9F323CFC2A67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2787" y="3396678"/>
              <a:ext cx="722757" cy="1518539"/>
            </a:xfrm>
            <a:prstGeom prst="rect">
              <a:avLst/>
            </a:prstGeom>
          </p:spPr>
        </p:pic>
        <p:sp>
          <p:nvSpPr>
            <p:cNvPr id="736" name="object 51">
              <a:extLst>
                <a:ext uri="{FF2B5EF4-FFF2-40B4-BE49-F238E27FC236}">
                  <a16:creationId xmlns:a16="http://schemas.microsoft.com/office/drawing/2014/main" id="{E5CB1265-3B48-1261-2693-1A5AD18D59CB}"/>
                </a:ext>
              </a:extLst>
            </p:cNvPr>
            <p:cNvSpPr/>
            <p:nvPr/>
          </p:nvSpPr>
          <p:spPr>
            <a:xfrm>
              <a:off x="712127" y="4260265"/>
              <a:ext cx="4091940" cy="7620"/>
            </a:xfrm>
            <a:custGeom>
              <a:avLst/>
              <a:gdLst/>
              <a:ahLst/>
              <a:cxnLst/>
              <a:rect l="l" t="t" r="r" b="b"/>
              <a:pathLst>
                <a:path w="4091940" h="7620">
                  <a:moveTo>
                    <a:pt x="4091901" y="0"/>
                  </a:moveTo>
                  <a:lnTo>
                    <a:pt x="0" y="0"/>
                  </a:lnTo>
                  <a:lnTo>
                    <a:pt x="0" y="7619"/>
                  </a:lnTo>
                  <a:lnTo>
                    <a:pt x="4091901" y="7619"/>
                  </a:lnTo>
                  <a:lnTo>
                    <a:pt x="4091901" y="0"/>
                  </a:lnTo>
                  <a:close/>
                </a:path>
              </a:pathLst>
            </a:custGeom>
            <a:solidFill>
              <a:srgbClr val="003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7" name="object 52">
              <a:extLst>
                <a:ext uri="{FF2B5EF4-FFF2-40B4-BE49-F238E27FC236}">
                  <a16:creationId xmlns:a16="http://schemas.microsoft.com/office/drawing/2014/main" id="{AD0C96EA-557B-2495-DB2E-D6CCC1C12029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91666" y="3396678"/>
              <a:ext cx="2426716" cy="1518539"/>
            </a:xfrm>
            <a:prstGeom prst="rect">
              <a:avLst/>
            </a:prstGeom>
          </p:spPr>
        </p:pic>
        <p:pic>
          <p:nvPicPr>
            <p:cNvPr id="738" name="object 53">
              <a:extLst>
                <a:ext uri="{FF2B5EF4-FFF2-40B4-BE49-F238E27FC236}">
                  <a16:creationId xmlns:a16="http://schemas.microsoft.com/office/drawing/2014/main" id="{28A96061-4B13-EEEF-EA52-92D6FBE30AFA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71951" y="3396678"/>
              <a:ext cx="228600" cy="1518539"/>
            </a:xfrm>
            <a:prstGeom prst="rect">
              <a:avLst/>
            </a:prstGeom>
          </p:spPr>
        </p:pic>
        <p:pic>
          <p:nvPicPr>
            <p:cNvPr id="739" name="object 54">
              <a:extLst>
                <a:ext uri="{FF2B5EF4-FFF2-40B4-BE49-F238E27FC236}">
                  <a16:creationId xmlns:a16="http://schemas.microsoft.com/office/drawing/2014/main" id="{B3727DC5-A6C1-3468-35F0-D9AD7F675602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854703" y="3396678"/>
              <a:ext cx="498259" cy="1518539"/>
            </a:xfrm>
            <a:prstGeom prst="rect">
              <a:avLst/>
            </a:prstGeom>
          </p:spPr>
        </p:pic>
        <p:pic>
          <p:nvPicPr>
            <p:cNvPr id="740" name="object 55">
              <a:extLst>
                <a:ext uri="{FF2B5EF4-FFF2-40B4-BE49-F238E27FC236}">
                  <a16:creationId xmlns:a16="http://schemas.microsoft.com/office/drawing/2014/main" id="{6455A433-8B46-D099-5BB9-EC2F7AAF255C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97045" y="3396678"/>
              <a:ext cx="613410" cy="1518539"/>
            </a:xfrm>
            <a:prstGeom prst="rect">
              <a:avLst/>
            </a:prstGeom>
          </p:spPr>
        </p:pic>
        <p:sp>
          <p:nvSpPr>
            <p:cNvPr id="741" name="object 56">
              <a:extLst>
                <a:ext uri="{FF2B5EF4-FFF2-40B4-BE49-F238E27FC236}">
                  <a16:creationId xmlns:a16="http://schemas.microsoft.com/office/drawing/2014/main" id="{CD4F947D-21C9-801E-F3E0-43E653820AA2}"/>
                </a:ext>
              </a:extLst>
            </p:cNvPr>
            <p:cNvSpPr/>
            <p:nvPr/>
          </p:nvSpPr>
          <p:spPr>
            <a:xfrm>
              <a:off x="0" y="4838699"/>
              <a:ext cx="4733925" cy="304800"/>
            </a:xfrm>
            <a:custGeom>
              <a:avLst/>
              <a:gdLst/>
              <a:ahLst/>
              <a:cxnLst/>
              <a:rect l="l" t="t" r="r" b="b"/>
              <a:pathLst>
                <a:path w="4733925" h="304800">
                  <a:moveTo>
                    <a:pt x="4733925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733925" y="304800"/>
                  </a:lnTo>
                  <a:lnTo>
                    <a:pt x="4733925" y="0"/>
                  </a:lnTo>
                  <a:close/>
                </a:path>
              </a:pathLst>
            </a:custGeom>
            <a:solidFill>
              <a:srgbClr val="003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57">
              <a:extLst>
                <a:ext uri="{FF2B5EF4-FFF2-40B4-BE49-F238E27FC236}">
                  <a16:creationId xmlns:a16="http://schemas.microsoft.com/office/drawing/2014/main" id="{ED1EB3A7-090A-C668-5C66-44298A003E7A}"/>
                </a:ext>
              </a:extLst>
            </p:cNvPr>
            <p:cNvSpPr/>
            <p:nvPr/>
          </p:nvSpPr>
          <p:spPr>
            <a:xfrm>
              <a:off x="4733925" y="4838699"/>
              <a:ext cx="3488054" cy="304800"/>
            </a:xfrm>
            <a:custGeom>
              <a:avLst/>
              <a:gdLst/>
              <a:ahLst/>
              <a:cxnLst/>
              <a:rect l="l" t="t" r="r" b="b"/>
              <a:pathLst>
                <a:path w="3488054" h="304800">
                  <a:moveTo>
                    <a:pt x="3487928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487928" y="304800"/>
                  </a:lnTo>
                  <a:lnTo>
                    <a:pt x="3487928" y="0"/>
                  </a:lnTo>
                  <a:close/>
                </a:path>
              </a:pathLst>
            </a:custGeom>
            <a:solidFill>
              <a:srgbClr val="498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58">
              <a:extLst>
                <a:ext uri="{FF2B5EF4-FFF2-40B4-BE49-F238E27FC236}">
                  <a16:creationId xmlns:a16="http://schemas.microsoft.com/office/drawing/2014/main" id="{3388032D-CDE8-9B6E-0FD6-4621A4DFFDB1}"/>
                </a:ext>
              </a:extLst>
            </p:cNvPr>
            <p:cNvSpPr/>
            <p:nvPr/>
          </p:nvSpPr>
          <p:spPr>
            <a:xfrm>
              <a:off x="8221853" y="4838699"/>
              <a:ext cx="922655" cy="304800"/>
            </a:xfrm>
            <a:custGeom>
              <a:avLst/>
              <a:gdLst/>
              <a:ahLst/>
              <a:cxnLst/>
              <a:rect l="l" t="t" r="r" b="b"/>
              <a:pathLst>
                <a:path w="922654" h="304800">
                  <a:moveTo>
                    <a:pt x="922147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922147" y="304800"/>
                  </a:lnTo>
                  <a:lnTo>
                    <a:pt x="922147" y="0"/>
                  </a:lnTo>
                  <a:close/>
                </a:path>
              </a:pathLst>
            </a:custGeom>
            <a:solidFill>
              <a:srgbClr val="003AA2"/>
            </a:solidFill>
          </p:spPr>
          <p:txBody>
            <a:bodyPr wrap="square" lIns="0" tIns="0" rIns="0" bIns="0" rtlCol="0"/>
            <a:lstStyle/>
            <a:p>
              <a:pPr algn="r"/>
              <a:r>
                <a:rPr lang="en-US" b="1" dirty="0">
                  <a:solidFill>
                    <a:schemeClr val="bg1"/>
                  </a:solidFill>
                </a:rPr>
                <a:t>17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744" name="object 59">
              <a:extLst>
                <a:ext uri="{FF2B5EF4-FFF2-40B4-BE49-F238E27FC236}">
                  <a16:creationId xmlns:a16="http://schemas.microsoft.com/office/drawing/2014/main" id="{27621005-23B0-8D33-71C4-4AEEF7ECF18A}"/>
                </a:ext>
              </a:extLst>
            </p:cNvPr>
            <p:cNvSpPr/>
            <p:nvPr/>
          </p:nvSpPr>
          <p:spPr>
            <a:xfrm>
              <a:off x="0" y="4833937"/>
              <a:ext cx="9144000" cy="309880"/>
            </a:xfrm>
            <a:custGeom>
              <a:avLst/>
              <a:gdLst/>
              <a:ahLst/>
              <a:cxnLst/>
              <a:rect l="l" t="t" r="r" b="b"/>
              <a:pathLst>
                <a:path w="9144000" h="309879">
                  <a:moveTo>
                    <a:pt x="9144000" y="0"/>
                  </a:moveTo>
                  <a:lnTo>
                    <a:pt x="9139237" y="0"/>
                  </a:lnTo>
                  <a:lnTo>
                    <a:pt x="9139237" y="9525"/>
                  </a:lnTo>
                  <a:lnTo>
                    <a:pt x="9139237" y="304800"/>
                  </a:lnTo>
                  <a:lnTo>
                    <a:pt x="8226615" y="304800"/>
                  </a:lnTo>
                  <a:lnTo>
                    <a:pt x="8226615" y="9525"/>
                  </a:lnTo>
                  <a:lnTo>
                    <a:pt x="9139237" y="9525"/>
                  </a:lnTo>
                  <a:lnTo>
                    <a:pt x="9139237" y="0"/>
                  </a:lnTo>
                  <a:lnTo>
                    <a:pt x="8226615" y="0"/>
                  </a:lnTo>
                  <a:lnTo>
                    <a:pt x="8217090" y="0"/>
                  </a:lnTo>
                  <a:lnTo>
                    <a:pt x="8217090" y="9525"/>
                  </a:lnTo>
                  <a:lnTo>
                    <a:pt x="8217090" y="304800"/>
                  </a:lnTo>
                  <a:lnTo>
                    <a:pt x="4738687" y="304800"/>
                  </a:lnTo>
                  <a:lnTo>
                    <a:pt x="4738687" y="9525"/>
                  </a:lnTo>
                  <a:lnTo>
                    <a:pt x="8217090" y="9525"/>
                  </a:lnTo>
                  <a:lnTo>
                    <a:pt x="8217090" y="0"/>
                  </a:lnTo>
                  <a:lnTo>
                    <a:pt x="4738687" y="0"/>
                  </a:lnTo>
                  <a:lnTo>
                    <a:pt x="4729162" y="0"/>
                  </a:lnTo>
                  <a:lnTo>
                    <a:pt x="4729162" y="9525"/>
                  </a:lnTo>
                  <a:lnTo>
                    <a:pt x="4729162" y="304800"/>
                  </a:lnTo>
                  <a:lnTo>
                    <a:pt x="4762" y="304800"/>
                  </a:lnTo>
                  <a:lnTo>
                    <a:pt x="4762" y="9525"/>
                  </a:lnTo>
                  <a:lnTo>
                    <a:pt x="4729162" y="9525"/>
                  </a:lnTo>
                  <a:lnTo>
                    <a:pt x="4729162" y="0"/>
                  </a:lnTo>
                  <a:lnTo>
                    <a:pt x="4762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0" y="304800"/>
                  </a:lnTo>
                  <a:lnTo>
                    <a:pt x="0" y="309562"/>
                  </a:lnTo>
                  <a:lnTo>
                    <a:pt x="4762" y="309562"/>
                  </a:lnTo>
                  <a:lnTo>
                    <a:pt x="9144000" y="309562"/>
                  </a:lnTo>
                  <a:lnTo>
                    <a:pt x="9144000" y="304800"/>
                  </a:lnTo>
                  <a:lnTo>
                    <a:pt x="9144000" y="952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5" name="object 60">
              <a:extLst>
                <a:ext uri="{FF2B5EF4-FFF2-40B4-BE49-F238E27FC236}">
                  <a16:creationId xmlns:a16="http://schemas.microsoft.com/office/drawing/2014/main" id="{88EC7E0F-3699-7E17-9B80-B123B5DD9EA7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69950" y="4448810"/>
              <a:ext cx="485013" cy="694690"/>
            </a:xfrm>
            <a:prstGeom prst="rect">
              <a:avLst/>
            </a:prstGeom>
          </p:spPr>
        </p:pic>
        <p:pic>
          <p:nvPicPr>
            <p:cNvPr id="746" name="object 61">
              <a:extLst>
                <a:ext uri="{FF2B5EF4-FFF2-40B4-BE49-F238E27FC236}">
                  <a16:creationId xmlns:a16="http://schemas.microsoft.com/office/drawing/2014/main" id="{026AFFF3-736B-54B0-DC6B-5694041663BF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74191" y="4448810"/>
              <a:ext cx="107315" cy="694690"/>
            </a:xfrm>
            <a:prstGeom prst="rect">
              <a:avLst/>
            </a:prstGeom>
          </p:spPr>
        </p:pic>
        <p:pic>
          <p:nvPicPr>
            <p:cNvPr id="747" name="object 62">
              <a:extLst>
                <a:ext uri="{FF2B5EF4-FFF2-40B4-BE49-F238E27FC236}">
                  <a16:creationId xmlns:a16="http://schemas.microsoft.com/office/drawing/2014/main" id="{C15E5033-C53D-D063-BEB0-689159CF72C7}"/>
                </a:ext>
              </a:extLst>
            </p:cNvPr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27785" y="4448810"/>
              <a:ext cx="2600198" cy="694690"/>
            </a:xfrm>
            <a:prstGeom prst="rect">
              <a:avLst/>
            </a:prstGeom>
          </p:spPr>
        </p:pic>
        <p:pic>
          <p:nvPicPr>
            <p:cNvPr id="748" name="object 63">
              <a:extLst>
                <a:ext uri="{FF2B5EF4-FFF2-40B4-BE49-F238E27FC236}">
                  <a16:creationId xmlns:a16="http://schemas.microsoft.com/office/drawing/2014/main" id="{F51FDD43-B0FC-39A1-ACC0-1F181F471031}"/>
                </a:ext>
              </a:extLst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852159" y="4448810"/>
              <a:ext cx="1340358" cy="69469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4484" y="0"/>
            <a:ext cx="1802130" cy="2000250"/>
            <a:chOff x="324484" y="0"/>
            <a:chExt cx="1802130" cy="20002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484" y="0"/>
              <a:ext cx="1796288" cy="1511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484" y="0"/>
              <a:ext cx="1801622" cy="1999995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06139" y="498729"/>
            <a:ext cx="1779269" cy="368592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4448809"/>
            <a:ext cx="9144508" cy="695008"/>
            <a:chOff x="0" y="4448809"/>
            <a:chExt cx="9144508" cy="695008"/>
          </a:xfrm>
        </p:grpSpPr>
        <p:sp>
          <p:nvSpPr>
            <p:cNvPr id="7" name="object 7"/>
            <p:cNvSpPr/>
            <p:nvPr/>
          </p:nvSpPr>
          <p:spPr>
            <a:xfrm>
              <a:off x="0" y="4838699"/>
              <a:ext cx="4733925" cy="304800"/>
            </a:xfrm>
            <a:custGeom>
              <a:avLst/>
              <a:gdLst/>
              <a:ahLst/>
              <a:cxnLst/>
              <a:rect l="l" t="t" r="r" b="b"/>
              <a:pathLst>
                <a:path w="4733925" h="304800">
                  <a:moveTo>
                    <a:pt x="4733925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733925" y="304800"/>
                  </a:lnTo>
                  <a:lnTo>
                    <a:pt x="4733925" y="0"/>
                  </a:lnTo>
                  <a:close/>
                </a:path>
              </a:pathLst>
            </a:custGeom>
            <a:solidFill>
              <a:srgbClr val="003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33925" y="4838699"/>
              <a:ext cx="3488054" cy="304800"/>
            </a:xfrm>
            <a:custGeom>
              <a:avLst/>
              <a:gdLst/>
              <a:ahLst/>
              <a:cxnLst/>
              <a:rect l="l" t="t" r="r" b="b"/>
              <a:pathLst>
                <a:path w="3488054" h="304800">
                  <a:moveTo>
                    <a:pt x="3487928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487928" y="304800"/>
                  </a:lnTo>
                  <a:lnTo>
                    <a:pt x="3487928" y="0"/>
                  </a:lnTo>
                  <a:close/>
                </a:path>
              </a:pathLst>
            </a:custGeom>
            <a:solidFill>
              <a:srgbClr val="498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21853" y="4838699"/>
              <a:ext cx="922655" cy="304800"/>
            </a:xfrm>
            <a:custGeom>
              <a:avLst/>
              <a:gdLst/>
              <a:ahLst/>
              <a:cxnLst/>
              <a:rect l="l" t="t" r="r" b="b"/>
              <a:pathLst>
                <a:path w="922654" h="304800">
                  <a:moveTo>
                    <a:pt x="922147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922147" y="304800"/>
                  </a:lnTo>
                  <a:lnTo>
                    <a:pt x="922147" y="0"/>
                  </a:lnTo>
                  <a:close/>
                </a:path>
              </a:pathLst>
            </a:custGeom>
            <a:solidFill>
              <a:srgbClr val="003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4833937"/>
              <a:ext cx="9144000" cy="309880"/>
            </a:xfrm>
            <a:custGeom>
              <a:avLst/>
              <a:gdLst/>
              <a:ahLst/>
              <a:cxnLst/>
              <a:rect l="l" t="t" r="r" b="b"/>
              <a:pathLst>
                <a:path w="9144000" h="309879">
                  <a:moveTo>
                    <a:pt x="9144000" y="0"/>
                  </a:moveTo>
                  <a:lnTo>
                    <a:pt x="9139237" y="0"/>
                  </a:lnTo>
                  <a:lnTo>
                    <a:pt x="9139237" y="9525"/>
                  </a:lnTo>
                  <a:lnTo>
                    <a:pt x="9139237" y="304800"/>
                  </a:lnTo>
                  <a:lnTo>
                    <a:pt x="8226615" y="304800"/>
                  </a:lnTo>
                  <a:lnTo>
                    <a:pt x="8226615" y="9525"/>
                  </a:lnTo>
                  <a:lnTo>
                    <a:pt x="9139237" y="9525"/>
                  </a:lnTo>
                  <a:lnTo>
                    <a:pt x="9139237" y="0"/>
                  </a:lnTo>
                  <a:lnTo>
                    <a:pt x="8226615" y="0"/>
                  </a:lnTo>
                  <a:lnTo>
                    <a:pt x="8217090" y="0"/>
                  </a:lnTo>
                  <a:lnTo>
                    <a:pt x="8217090" y="9525"/>
                  </a:lnTo>
                  <a:lnTo>
                    <a:pt x="8217090" y="304800"/>
                  </a:lnTo>
                  <a:lnTo>
                    <a:pt x="4738687" y="304800"/>
                  </a:lnTo>
                  <a:lnTo>
                    <a:pt x="4738687" y="9525"/>
                  </a:lnTo>
                  <a:lnTo>
                    <a:pt x="8217090" y="9525"/>
                  </a:lnTo>
                  <a:lnTo>
                    <a:pt x="8217090" y="0"/>
                  </a:lnTo>
                  <a:lnTo>
                    <a:pt x="4738687" y="0"/>
                  </a:lnTo>
                  <a:lnTo>
                    <a:pt x="4729162" y="0"/>
                  </a:lnTo>
                  <a:lnTo>
                    <a:pt x="4729162" y="9525"/>
                  </a:lnTo>
                  <a:lnTo>
                    <a:pt x="4729162" y="304800"/>
                  </a:lnTo>
                  <a:lnTo>
                    <a:pt x="4762" y="304800"/>
                  </a:lnTo>
                  <a:lnTo>
                    <a:pt x="4762" y="9525"/>
                  </a:lnTo>
                  <a:lnTo>
                    <a:pt x="4729162" y="9525"/>
                  </a:lnTo>
                  <a:lnTo>
                    <a:pt x="4729162" y="0"/>
                  </a:lnTo>
                  <a:lnTo>
                    <a:pt x="4762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0" y="304800"/>
                  </a:lnTo>
                  <a:lnTo>
                    <a:pt x="0" y="309562"/>
                  </a:lnTo>
                  <a:lnTo>
                    <a:pt x="4762" y="309562"/>
                  </a:lnTo>
                  <a:lnTo>
                    <a:pt x="9144000" y="309562"/>
                  </a:lnTo>
                  <a:lnTo>
                    <a:pt x="9144000" y="304800"/>
                  </a:lnTo>
                  <a:lnTo>
                    <a:pt x="9144000" y="952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9950" y="4448809"/>
              <a:ext cx="485013" cy="69469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4191" y="4448809"/>
              <a:ext cx="107315" cy="69469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7785" y="4448809"/>
              <a:ext cx="2600198" cy="6946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52159" y="4448809"/>
              <a:ext cx="1340358" cy="694690"/>
            </a:xfrm>
            <a:prstGeom prst="rect">
              <a:avLst/>
            </a:prstGeom>
          </p:spPr>
        </p:pic>
      </p:grpSp>
      <p:sp>
        <p:nvSpPr>
          <p:cNvPr id="16" name="object 58">
            <a:extLst>
              <a:ext uri="{FF2B5EF4-FFF2-40B4-BE49-F238E27FC236}">
                <a16:creationId xmlns:a16="http://schemas.microsoft.com/office/drawing/2014/main" id="{35F0DF7E-9DCB-D682-9595-A9DDAD976AB3}"/>
              </a:ext>
            </a:extLst>
          </p:cNvPr>
          <p:cNvSpPr/>
          <p:nvPr/>
        </p:nvSpPr>
        <p:spPr>
          <a:xfrm>
            <a:off x="8221028" y="4838700"/>
            <a:ext cx="922655" cy="304800"/>
          </a:xfrm>
          <a:custGeom>
            <a:avLst/>
            <a:gdLst/>
            <a:ahLst/>
            <a:cxnLst/>
            <a:rect l="l" t="t" r="r" b="b"/>
            <a:pathLst>
              <a:path w="922654" h="304800">
                <a:moveTo>
                  <a:pt x="922147" y="0"/>
                </a:moveTo>
                <a:lnTo>
                  <a:pt x="0" y="0"/>
                </a:lnTo>
                <a:lnTo>
                  <a:pt x="0" y="304800"/>
                </a:lnTo>
                <a:lnTo>
                  <a:pt x="922147" y="304800"/>
                </a:lnTo>
                <a:lnTo>
                  <a:pt x="922147" y="0"/>
                </a:lnTo>
                <a:close/>
              </a:path>
            </a:pathLst>
          </a:custGeom>
          <a:solidFill>
            <a:srgbClr val="003AA2"/>
          </a:solidFill>
        </p:spPr>
        <p:txBody>
          <a:bodyPr wrap="square" lIns="0" tIns="0" rIns="0" bIns="0" rtlCol="0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18</a:t>
            </a:r>
            <a:endParaRPr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11ED11-CD40-787D-1DA1-8FD1AD7C207A}"/>
              </a:ext>
            </a:extLst>
          </p:cNvPr>
          <p:cNvSpPr/>
          <p:nvPr/>
        </p:nvSpPr>
        <p:spPr>
          <a:xfrm>
            <a:off x="0" y="5143"/>
            <a:ext cx="9144000" cy="540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E0E8B20-736A-D6D9-E541-4DE758533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52475"/>
            <a:ext cx="7717500" cy="604188"/>
          </a:xfrm>
        </p:spPr>
        <p:txBody>
          <a:bodyPr/>
          <a:lstStyle/>
          <a:p>
            <a:endParaRPr lang="en-US"/>
          </a:p>
          <a:p>
            <a:pPr marL="139700" indent="0">
              <a:buNone/>
            </a:pPr>
            <a:endParaRPr lang="en-US" dirty="0"/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76BAFA00-23FF-99A3-C718-05AA3101921E}"/>
              </a:ext>
            </a:extLst>
          </p:cNvPr>
          <p:cNvSpPr txBox="1">
            <a:spLocks/>
          </p:cNvSpPr>
          <p:nvPr/>
        </p:nvSpPr>
        <p:spPr>
          <a:xfrm>
            <a:off x="263549" y="28577"/>
            <a:ext cx="6389698" cy="45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Barlow"/>
              <a:buNone/>
            </a:pPr>
            <a:r>
              <a:rPr lang="en-US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Table of Contents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B5FAE9B-5A30-63E4-A587-5521116A99E5}"/>
              </a:ext>
            </a:extLst>
          </p:cNvPr>
          <p:cNvGrpSpPr/>
          <p:nvPr/>
        </p:nvGrpSpPr>
        <p:grpSpPr>
          <a:xfrm>
            <a:off x="263549" y="1574675"/>
            <a:ext cx="9345974" cy="1812163"/>
            <a:chOff x="134105" y="1183963"/>
            <a:chExt cx="9345974" cy="181216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5A24CA5-220C-2DC8-D0E3-E9821E90EDC3}"/>
                </a:ext>
              </a:extLst>
            </p:cNvPr>
            <p:cNvGrpSpPr/>
            <p:nvPr/>
          </p:nvGrpSpPr>
          <p:grpSpPr>
            <a:xfrm>
              <a:off x="134105" y="1183963"/>
              <a:ext cx="9345974" cy="760115"/>
              <a:chOff x="134105" y="1183963"/>
              <a:chExt cx="9345974" cy="760115"/>
            </a:xfrm>
          </p:grpSpPr>
          <p:sp>
            <p:nvSpPr>
              <p:cNvPr id="3" name="Google Shape;199;p32">
                <a:extLst>
                  <a:ext uri="{FF2B5EF4-FFF2-40B4-BE49-F238E27FC236}">
                    <a16:creationId xmlns:a16="http://schemas.microsoft.com/office/drawing/2014/main" id="{CB6BACD8-0EA8-5C5A-7B92-5152B94721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105" y="1183963"/>
                <a:ext cx="890546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r"/>
                <a:r>
                  <a:rPr lang="en" sz="4000" dirty="0">
                    <a:solidFill>
                      <a:schemeClr val="bg2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  <a:hlinkClick r:id="rId3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1</a:t>
                </a:r>
              </a:p>
            </p:txBody>
          </p:sp>
          <p:sp>
            <p:nvSpPr>
              <p:cNvPr id="9" name="Google Shape;198;p32">
                <a:extLst>
                  <a:ext uri="{FF2B5EF4-FFF2-40B4-BE49-F238E27FC236}">
                    <a16:creationId xmlns:a16="http://schemas.microsoft.com/office/drawing/2014/main" id="{F09FF6D0-72B6-7A9A-3F59-CB1B7A87D0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6589" y="1261547"/>
                <a:ext cx="8193490" cy="68253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2400" b="1" dirty="0">
                    <a:solidFill>
                      <a:schemeClr val="accent1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Problem re-introduction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DD5526C-E9DD-0431-6171-0EECA571112B}"/>
                </a:ext>
              </a:extLst>
            </p:cNvPr>
            <p:cNvGrpSpPr/>
            <p:nvPr/>
          </p:nvGrpSpPr>
          <p:grpSpPr>
            <a:xfrm>
              <a:off x="182085" y="2291021"/>
              <a:ext cx="9297994" cy="705105"/>
              <a:chOff x="182085" y="2093854"/>
              <a:chExt cx="9297994" cy="705105"/>
            </a:xfrm>
          </p:grpSpPr>
          <p:sp>
            <p:nvSpPr>
              <p:cNvPr id="11" name="Google Shape;199;p32">
                <a:extLst>
                  <a:ext uri="{FF2B5EF4-FFF2-40B4-BE49-F238E27FC236}">
                    <a16:creationId xmlns:a16="http://schemas.microsoft.com/office/drawing/2014/main" id="{85B8A6E4-A381-21BC-8AC0-400B05CDFA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085" y="2093854"/>
                <a:ext cx="842566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r"/>
                <a:r>
                  <a:rPr lang="en" sz="4000" dirty="0">
                    <a:solidFill>
                      <a:schemeClr val="bg2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  <a:hlinkClick r:id="rId3" action="ppaction://hlinksldjump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2</a:t>
                </a:r>
              </a:p>
            </p:txBody>
          </p:sp>
          <p:sp>
            <p:nvSpPr>
              <p:cNvPr id="12" name="Google Shape;198;p32">
                <a:extLst>
                  <a:ext uri="{FF2B5EF4-FFF2-40B4-BE49-F238E27FC236}">
                    <a16:creationId xmlns:a16="http://schemas.microsoft.com/office/drawing/2014/main" id="{19798B8E-99AB-AB1A-A8CE-DE34A932C2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6589" y="2116428"/>
                <a:ext cx="8193490" cy="68253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sz="2400" b="1" dirty="0">
                    <a:solidFill>
                      <a:schemeClr val="accent1"/>
                    </a:solidFill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Methods</a:t>
                </a:r>
              </a:p>
            </p:txBody>
          </p:sp>
        </p:grpSp>
      </p:grpSp>
      <p:sp>
        <p:nvSpPr>
          <p:cNvPr id="13" name="Google Shape;199;p32">
            <a:extLst>
              <a:ext uri="{FF2B5EF4-FFF2-40B4-BE49-F238E27FC236}">
                <a16:creationId xmlns:a16="http://schemas.microsoft.com/office/drawing/2014/main" id="{4AF23993-7C5E-F790-8DC5-BE6882E26F3C}"/>
              </a:ext>
            </a:extLst>
          </p:cNvPr>
          <p:cNvSpPr txBox="1">
            <a:spLocks/>
          </p:cNvSpPr>
          <p:nvPr/>
        </p:nvSpPr>
        <p:spPr>
          <a:xfrm>
            <a:off x="134105" y="3392458"/>
            <a:ext cx="89054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400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03</a:t>
            </a:r>
            <a:endParaRPr lang="en" sz="4000" dirty="0">
              <a:solidFill>
                <a:schemeClr val="bg1"/>
              </a:solidFill>
              <a:latin typeface="Latin Modern Math" panose="02000503000000000000" pitchFamily="50" charset="0"/>
              <a:ea typeface="Latin Modern Math" panose="02000503000000000000" pitchFamily="50" charset="0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30E99AC-7A06-90A1-F704-1DA61D75D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377865"/>
              </p:ext>
            </p:extLst>
          </p:nvPr>
        </p:nvGraphicFramePr>
        <p:xfrm>
          <a:off x="0" y="4838700"/>
          <a:ext cx="9144000" cy="304800"/>
        </p:xfrm>
        <a:graphic>
          <a:graphicData uri="http://schemas.openxmlformats.org/drawingml/2006/table">
            <a:tbl>
              <a:tblPr firstRow="1" bandRow="1">
                <a:tableStyleId>{8DE178D7-BC35-4BFC-9B6F-0A6B21DCDC5C}</a:tableStyleId>
              </a:tblPr>
              <a:tblGrid>
                <a:gridCol w="4733925">
                  <a:extLst>
                    <a:ext uri="{9D8B030D-6E8A-4147-A177-3AD203B41FA5}">
                      <a16:colId xmlns:a16="http://schemas.microsoft.com/office/drawing/2014/main" val="3258903647"/>
                    </a:ext>
                  </a:extLst>
                </a:gridCol>
                <a:gridCol w="3487927">
                  <a:extLst>
                    <a:ext uri="{9D8B030D-6E8A-4147-A177-3AD203B41FA5}">
                      <a16:colId xmlns:a16="http://schemas.microsoft.com/office/drawing/2014/main" val="4256026356"/>
                    </a:ext>
                  </a:extLst>
                </a:gridCol>
                <a:gridCol w="922148">
                  <a:extLst>
                    <a:ext uri="{9D8B030D-6E8A-4147-A177-3AD203B41FA5}">
                      <a16:colId xmlns:a16="http://schemas.microsoft.com/office/drawing/2014/main" val="165560393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Chapter 6: Vector Semantics and Embeddings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December 05, 2023</a:t>
                      </a:r>
                    </a:p>
                  </a:txBody>
                  <a:tcPr>
                    <a:solidFill>
                      <a:srgbClr val="4A8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Latin Modern Math" panose="02000503000000000000"/>
                        </a:rPr>
                        <a:t>2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Latin Modern Math" panose="02000503000000000000"/>
                      </a:endParaRPr>
                    </a:p>
                  </a:txBody>
                  <a:tcPr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490744"/>
                  </a:ext>
                </a:extLst>
              </a:tr>
            </a:tbl>
          </a:graphicData>
        </a:graphic>
      </p:graphicFrame>
      <p:sp>
        <p:nvSpPr>
          <p:cNvPr id="2" name="Google Shape;199;p32">
            <a:extLst>
              <a:ext uri="{FF2B5EF4-FFF2-40B4-BE49-F238E27FC236}">
                <a16:creationId xmlns:a16="http://schemas.microsoft.com/office/drawing/2014/main" id="{E1BF7ACD-1E5A-C3B1-34BC-431A9D09C93B}"/>
              </a:ext>
            </a:extLst>
          </p:cNvPr>
          <p:cNvSpPr txBox="1">
            <a:spLocks/>
          </p:cNvSpPr>
          <p:nvPr/>
        </p:nvSpPr>
        <p:spPr>
          <a:xfrm>
            <a:off x="311529" y="3671440"/>
            <a:ext cx="84256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4000" dirty="0">
                <a:solidFill>
                  <a:schemeClr val="bg2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</a:p>
        </p:txBody>
      </p:sp>
      <p:sp>
        <p:nvSpPr>
          <p:cNvPr id="4" name="Google Shape;198;p32">
            <a:extLst>
              <a:ext uri="{FF2B5EF4-FFF2-40B4-BE49-F238E27FC236}">
                <a16:creationId xmlns:a16="http://schemas.microsoft.com/office/drawing/2014/main" id="{AB61A8F7-E306-C618-DE49-032E85E0B814}"/>
              </a:ext>
            </a:extLst>
          </p:cNvPr>
          <p:cNvSpPr txBox="1">
            <a:spLocks/>
          </p:cNvSpPr>
          <p:nvPr/>
        </p:nvSpPr>
        <p:spPr>
          <a:xfrm>
            <a:off x="1416033" y="3694014"/>
            <a:ext cx="8193490" cy="682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accent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602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E0E8B20-736A-D6D9-E541-4DE758533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52475"/>
            <a:ext cx="7717500" cy="60418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76BAFA00-23FF-99A3-C718-05AA3101921E}"/>
              </a:ext>
            </a:extLst>
          </p:cNvPr>
          <p:cNvSpPr txBox="1">
            <a:spLocks/>
          </p:cNvSpPr>
          <p:nvPr/>
        </p:nvSpPr>
        <p:spPr>
          <a:xfrm>
            <a:off x="232775" y="-75701"/>
            <a:ext cx="3287666" cy="45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Barlow"/>
              <a:buNone/>
            </a:pPr>
            <a:r>
              <a:rPr lang="en-US" sz="320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Table of Contents</a:t>
            </a:r>
            <a:endParaRPr lang="en-US" sz="3200" dirty="0">
              <a:solidFill>
                <a:schemeClr val="bg1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9" name="Google Shape;198;p32">
            <a:extLst>
              <a:ext uri="{FF2B5EF4-FFF2-40B4-BE49-F238E27FC236}">
                <a16:creationId xmlns:a16="http://schemas.microsoft.com/office/drawing/2014/main" id="{F09FF6D0-72B6-7A9A-3F59-CB1B7A87D04E}"/>
              </a:ext>
            </a:extLst>
          </p:cNvPr>
          <p:cNvSpPr txBox="1">
            <a:spLocks/>
          </p:cNvSpPr>
          <p:nvPr/>
        </p:nvSpPr>
        <p:spPr>
          <a:xfrm>
            <a:off x="324198" y="1753354"/>
            <a:ext cx="8303482" cy="682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1. Problem re-introduction</a:t>
            </a:r>
          </a:p>
          <a:p>
            <a:endParaRPr lang="en-US" sz="4400" b="1" dirty="0">
              <a:solidFill>
                <a:schemeClr val="accent1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14A41C6-3E96-EC61-47FD-32771F5D1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283137"/>
              </p:ext>
            </p:extLst>
          </p:nvPr>
        </p:nvGraphicFramePr>
        <p:xfrm>
          <a:off x="0" y="4838700"/>
          <a:ext cx="9144000" cy="304800"/>
        </p:xfrm>
        <a:graphic>
          <a:graphicData uri="http://schemas.openxmlformats.org/drawingml/2006/table">
            <a:tbl>
              <a:tblPr firstRow="1" bandRow="1">
                <a:tableStyleId>{8DE178D7-BC35-4BFC-9B6F-0A6B21DCDC5C}</a:tableStyleId>
              </a:tblPr>
              <a:tblGrid>
                <a:gridCol w="4733925">
                  <a:extLst>
                    <a:ext uri="{9D8B030D-6E8A-4147-A177-3AD203B41FA5}">
                      <a16:colId xmlns:a16="http://schemas.microsoft.com/office/drawing/2014/main" val="3258903647"/>
                    </a:ext>
                  </a:extLst>
                </a:gridCol>
                <a:gridCol w="3487927">
                  <a:extLst>
                    <a:ext uri="{9D8B030D-6E8A-4147-A177-3AD203B41FA5}">
                      <a16:colId xmlns:a16="http://schemas.microsoft.com/office/drawing/2014/main" val="4256026356"/>
                    </a:ext>
                  </a:extLst>
                </a:gridCol>
                <a:gridCol w="922148">
                  <a:extLst>
                    <a:ext uri="{9D8B030D-6E8A-4147-A177-3AD203B41FA5}">
                      <a16:colId xmlns:a16="http://schemas.microsoft.com/office/drawing/2014/main" val="165560393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Chapter 6: Vector Semantics and Embeddings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December 05, 2023</a:t>
                      </a:r>
                    </a:p>
                  </a:txBody>
                  <a:tcPr>
                    <a:solidFill>
                      <a:srgbClr val="4A8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Latin Modern Math" panose="02000503000000000000"/>
                        </a:rPr>
                        <a:t>3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Latin Modern Math" panose="02000503000000000000"/>
                      </a:endParaRPr>
                    </a:p>
                  </a:txBody>
                  <a:tcPr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490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89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11ED11-CD40-787D-1DA1-8FD1AD7C207A}"/>
              </a:ext>
            </a:extLst>
          </p:cNvPr>
          <p:cNvSpPr/>
          <p:nvPr/>
        </p:nvSpPr>
        <p:spPr>
          <a:xfrm>
            <a:off x="0" y="5143"/>
            <a:ext cx="9144000" cy="540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76BAFA00-23FF-99A3-C718-05AA3101921E}"/>
              </a:ext>
            </a:extLst>
          </p:cNvPr>
          <p:cNvSpPr txBox="1">
            <a:spLocks/>
          </p:cNvSpPr>
          <p:nvPr/>
        </p:nvSpPr>
        <p:spPr>
          <a:xfrm>
            <a:off x="232775" y="0"/>
            <a:ext cx="5885392" cy="45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Barlow"/>
              <a:buNone/>
            </a:pPr>
            <a:r>
              <a:rPr lang="en-US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Problem re-introduction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2A980C-A509-886A-E80E-17B4614D8280}"/>
              </a:ext>
            </a:extLst>
          </p:cNvPr>
          <p:cNvGraphicFramePr>
            <a:graphicFrameLocks noGrp="1"/>
          </p:cNvGraphicFramePr>
          <p:nvPr/>
        </p:nvGraphicFramePr>
        <p:xfrm>
          <a:off x="0" y="4838700"/>
          <a:ext cx="9144000" cy="304800"/>
        </p:xfrm>
        <a:graphic>
          <a:graphicData uri="http://schemas.openxmlformats.org/drawingml/2006/table">
            <a:tbl>
              <a:tblPr firstRow="1" bandRow="1">
                <a:tableStyleId>{8DE178D7-BC35-4BFC-9B6F-0A6B21DCDC5C}</a:tableStyleId>
              </a:tblPr>
              <a:tblGrid>
                <a:gridCol w="4733925">
                  <a:extLst>
                    <a:ext uri="{9D8B030D-6E8A-4147-A177-3AD203B41FA5}">
                      <a16:colId xmlns:a16="http://schemas.microsoft.com/office/drawing/2014/main" val="3258903647"/>
                    </a:ext>
                  </a:extLst>
                </a:gridCol>
                <a:gridCol w="3487927">
                  <a:extLst>
                    <a:ext uri="{9D8B030D-6E8A-4147-A177-3AD203B41FA5}">
                      <a16:colId xmlns:a16="http://schemas.microsoft.com/office/drawing/2014/main" val="4256026356"/>
                    </a:ext>
                  </a:extLst>
                </a:gridCol>
                <a:gridCol w="922148">
                  <a:extLst>
                    <a:ext uri="{9D8B030D-6E8A-4147-A177-3AD203B41FA5}">
                      <a16:colId xmlns:a16="http://schemas.microsoft.com/office/drawing/2014/main" val="165560393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Chapter 6: Vector Semantics and Embeddings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December 05, 2023</a:t>
                      </a:r>
                    </a:p>
                  </a:txBody>
                  <a:tcPr>
                    <a:solidFill>
                      <a:srgbClr val="4A8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solidFill>
                            <a:schemeClr val="bg1"/>
                          </a:solidFill>
                          <a:latin typeface="Latin Modern Math" panose="02000503000000000000"/>
                        </a:rPr>
                        <a:t>4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Latin Modern Math" panose="02000503000000000000"/>
                      </a:endParaRPr>
                    </a:p>
                  </a:txBody>
                  <a:tcPr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490744"/>
                  </a:ext>
                </a:extLst>
              </a:tr>
            </a:tbl>
          </a:graphicData>
        </a:graphic>
      </p:graphicFrame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249B1861-C3E7-CCEE-B9E7-4C1480FC9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76" y="367898"/>
            <a:ext cx="8370496" cy="4470802"/>
          </a:xfrm>
        </p:spPr>
        <p:txBody>
          <a:bodyPr/>
          <a:lstStyle/>
          <a:p>
            <a:pPr marL="139700" indent="0" algn="just">
              <a:lnSpc>
                <a:spcPct val="200000"/>
              </a:lnSpc>
              <a:buNone/>
            </a:pPr>
            <a:r>
              <a:rPr lang="en-US" sz="1800" dirty="0">
                <a:solidFill>
                  <a:schemeClr val="tx1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sym typeface="Wingdings" panose="05000000000000000000" pitchFamily="2" charset="2"/>
              </a:rPr>
              <a:t>Input:</a:t>
            </a:r>
          </a:p>
          <a:p>
            <a:pPr algn="just">
              <a:lnSpc>
                <a:spcPct val="200000"/>
              </a:lnSpc>
            </a:pPr>
            <a:r>
              <a:rPr lang="en-US" sz="1800" dirty="0">
                <a:solidFill>
                  <a:schemeClr val="tx1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sym typeface="Wingdings" panose="05000000000000000000" pitchFamily="2" charset="2"/>
              </a:rPr>
              <a:t>A database (index) of a movie</a:t>
            </a:r>
          </a:p>
          <a:p>
            <a:pPr algn="just">
              <a:lnSpc>
                <a:spcPct val="200000"/>
              </a:lnSpc>
            </a:pPr>
            <a:r>
              <a:rPr lang="en-US" sz="1800" dirty="0">
                <a:solidFill>
                  <a:schemeClr val="tx1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sym typeface="Wingdings" panose="05000000000000000000" pitchFamily="2" charset="2"/>
              </a:rPr>
              <a:t>A set of query images of a character presented in the given movie</a:t>
            </a:r>
          </a:p>
          <a:p>
            <a:pPr marL="139700" indent="0" algn="just">
              <a:lnSpc>
                <a:spcPct val="200000"/>
              </a:lnSpc>
              <a:buNone/>
            </a:pPr>
            <a:r>
              <a:rPr lang="en-US" sz="1800" dirty="0">
                <a:solidFill>
                  <a:schemeClr val="tx1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sym typeface="Wingdings" panose="05000000000000000000" pitchFamily="2" charset="2"/>
              </a:rPr>
              <a:t>Output:</a:t>
            </a:r>
          </a:p>
          <a:p>
            <a:pPr algn="just">
              <a:lnSpc>
                <a:spcPct val="200000"/>
              </a:lnSpc>
            </a:pPr>
            <a:r>
              <a:rPr lang="en-US" sz="1800" dirty="0">
                <a:solidFill>
                  <a:schemeClr val="tx1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sym typeface="Wingdings" panose="05000000000000000000" pitchFamily="2" charset="2"/>
              </a:rPr>
              <a:t>All shots in which the character appear</a:t>
            </a:r>
          </a:p>
          <a:p>
            <a:pPr marL="139700" indent="0" algn="just">
              <a:lnSpc>
                <a:spcPct val="200000"/>
              </a:lnSpc>
              <a:buNone/>
            </a:pPr>
            <a:r>
              <a:rPr lang="en-US" sz="1800" dirty="0">
                <a:solidFill>
                  <a:schemeClr val="tx1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sym typeface="Wingdings" panose="05000000000000000000" pitchFamily="2" charset="2"/>
              </a:rPr>
              <a:t>Constraint:</a:t>
            </a:r>
          </a:p>
          <a:p>
            <a:pPr algn="just">
              <a:lnSpc>
                <a:spcPct val="200000"/>
              </a:lnSpc>
            </a:pPr>
            <a:r>
              <a:rPr lang="en-US" sz="1800" dirty="0">
                <a:solidFill>
                  <a:schemeClr val="tx1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sym typeface="Wingdings" panose="05000000000000000000" pitchFamily="2" charset="2"/>
              </a:rPr>
              <a:t>Not a cartoon movie</a:t>
            </a:r>
          </a:p>
          <a:p>
            <a:pPr algn="just">
              <a:lnSpc>
                <a:spcPct val="200000"/>
              </a:lnSpc>
            </a:pPr>
            <a:r>
              <a:rPr lang="en-US" sz="1800" dirty="0">
                <a:solidFill>
                  <a:schemeClr val="tx1"/>
                </a:solidFill>
                <a:latin typeface="Latin Modern Math" panose="02000503000000000000" pitchFamily="50" charset="0"/>
                <a:ea typeface="Latin Modern Math" panose="02000503000000000000" pitchFamily="50" charset="0"/>
                <a:sym typeface="Wingdings" panose="05000000000000000000" pitchFamily="2" charset="2"/>
              </a:rPr>
              <a:t>Query images must be cut from movie</a:t>
            </a:r>
          </a:p>
          <a:p>
            <a:pPr algn="just">
              <a:lnSpc>
                <a:spcPct val="200000"/>
              </a:lnSpc>
            </a:pPr>
            <a:endParaRPr lang="en-US" sz="1800" dirty="0">
              <a:solidFill>
                <a:schemeClr val="tx1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11ED11-CD40-787D-1DA1-8FD1AD7C207A}"/>
              </a:ext>
            </a:extLst>
          </p:cNvPr>
          <p:cNvSpPr/>
          <p:nvPr/>
        </p:nvSpPr>
        <p:spPr>
          <a:xfrm>
            <a:off x="0" y="5143"/>
            <a:ext cx="9144000" cy="540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76BAFA00-23FF-99A3-C718-05AA3101921E}"/>
              </a:ext>
            </a:extLst>
          </p:cNvPr>
          <p:cNvSpPr txBox="1">
            <a:spLocks/>
          </p:cNvSpPr>
          <p:nvPr/>
        </p:nvSpPr>
        <p:spPr>
          <a:xfrm>
            <a:off x="232775" y="-75701"/>
            <a:ext cx="5885392" cy="45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Barlow"/>
              <a:buNone/>
            </a:pPr>
            <a:r>
              <a:rPr lang="en-US" sz="3200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Problem re-introduction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2A980C-A509-886A-E80E-17B4614D8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932183"/>
              </p:ext>
            </p:extLst>
          </p:nvPr>
        </p:nvGraphicFramePr>
        <p:xfrm>
          <a:off x="0" y="4838700"/>
          <a:ext cx="9144000" cy="304800"/>
        </p:xfrm>
        <a:graphic>
          <a:graphicData uri="http://schemas.openxmlformats.org/drawingml/2006/table">
            <a:tbl>
              <a:tblPr firstRow="1" bandRow="1">
                <a:tableStyleId>{8DE178D7-BC35-4BFC-9B6F-0A6B21DCDC5C}</a:tableStyleId>
              </a:tblPr>
              <a:tblGrid>
                <a:gridCol w="4733925">
                  <a:extLst>
                    <a:ext uri="{9D8B030D-6E8A-4147-A177-3AD203B41FA5}">
                      <a16:colId xmlns:a16="http://schemas.microsoft.com/office/drawing/2014/main" val="3258903647"/>
                    </a:ext>
                  </a:extLst>
                </a:gridCol>
                <a:gridCol w="3487927">
                  <a:extLst>
                    <a:ext uri="{9D8B030D-6E8A-4147-A177-3AD203B41FA5}">
                      <a16:colId xmlns:a16="http://schemas.microsoft.com/office/drawing/2014/main" val="4256026356"/>
                    </a:ext>
                  </a:extLst>
                </a:gridCol>
                <a:gridCol w="922148">
                  <a:extLst>
                    <a:ext uri="{9D8B030D-6E8A-4147-A177-3AD203B41FA5}">
                      <a16:colId xmlns:a16="http://schemas.microsoft.com/office/drawing/2014/main" val="165560393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Chapter 6: Vector Semantics and Embeddings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December 05, 2023</a:t>
                      </a:r>
                    </a:p>
                  </a:txBody>
                  <a:tcPr>
                    <a:solidFill>
                      <a:srgbClr val="4A8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Latin Modern Math" panose="02000503000000000000"/>
                        </a:rPr>
                        <a:t>5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Latin Modern Math" panose="02000503000000000000"/>
                      </a:endParaRPr>
                    </a:p>
                  </a:txBody>
                  <a:tcPr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490744"/>
                  </a:ext>
                </a:extLst>
              </a:tr>
            </a:tbl>
          </a:graphicData>
        </a:graphic>
      </p:graphicFrame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249B1861-C3E7-CCEE-B9E7-4C1480FC9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76" y="651585"/>
            <a:ext cx="8370496" cy="3068360"/>
          </a:xfrm>
        </p:spPr>
        <p:txBody>
          <a:bodyPr/>
          <a:lstStyle/>
          <a:p>
            <a:pPr marL="139700" indent="0" algn="just">
              <a:lnSpc>
                <a:spcPct val="200000"/>
              </a:lnSpc>
              <a:buNone/>
            </a:pPr>
            <a:r>
              <a:rPr lang="en-US" sz="1800" dirty="0">
                <a:solidFill>
                  <a:schemeClr val="tx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Requirements:</a:t>
            </a:r>
          </a:p>
          <a:p>
            <a:pPr algn="just">
              <a:lnSpc>
                <a:spcPct val="200000"/>
              </a:lnSpc>
            </a:pPr>
            <a:r>
              <a:rPr lang="en-US" sz="1800" dirty="0">
                <a:solidFill>
                  <a:schemeClr val="tx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The result must cover all true shots, including ones in which the person is not clear (faces are unable to detect, too much illumination, etc.)</a:t>
            </a:r>
          </a:p>
          <a:p>
            <a:pPr algn="just">
              <a:lnSpc>
                <a:spcPct val="200000"/>
              </a:lnSpc>
            </a:pPr>
            <a:r>
              <a:rPr lang="en-US" sz="1800" dirty="0">
                <a:solidFill>
                  <a:schemeClr val="tx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As many relevant shots retrieved as possible</a:t>
            </a:r>
          </a:p>
        </p:txBody>
      </p:sp>
    </p:spTree>
    <p:extLst>
      <p:ext uri="{BB962C8B-B14F-4D97-AF65-F5344CB8AC3E}">
        <p14:creationId xmlns:p14="http://schemas.microsoft.com/office/powerpoint/2010/main" val="217027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862" y="0"/>
            <a:ext cx="4011803" cy="160908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729162" y="4833937"/>
            <a:ext cx="9525" cy="309880"/>
          </a:xfrm>
          <a:custGeom>
            <a:avLst/>
            <a:gdLst/>
            <a:ahLst/>
            <a:cxnLst/>
            <a:rect l="l" t="t" r="r" b="b"/>
            <a:pathLst>
              <a:path w="9525" h="309879">
                <a:moveTo>
                  <a:pt x="9525" y="0"/>
                </a:moveTo>
                <a:lnTo>
                  <a:pt x="0" y="0"/>
                </a:lnTo>
                <a:lnTo>
                  <a:pt x="0" y="309561"/>
                </a:lnTo>
                <a:lnTo>
                  <a:pt x="9525" y="309561"/>
                </a:lnTo>
                <a:lnTo>
                  <a:pt x="9525" y="0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17090" y="4833937"/>
            <a:ext cx="9525" cy="309880"/>
          </a:xfrm>
          <a:custGeom>
            <a:avLst/>
            <a:gdLst/>
            <a:ahLst/>
            <a:cxnLst/>
            <a:rect l="l" t="t" r="r" b="b"/>
            <a:pathLst>
              <a:path w="9525" h="309879">
                <a:moveTo>
                  <a:pt x="9525" y="0"/>
                </a:moveTo>
                <a:lnTo>
                  <a:pt x="0" y="0"/>
                </a:lnTo>
                <a:lnTo>
                  <a:pt x="0" y="309561"/>
                </a:lnTo>
                <a:lnTo>
                  <a:pt x="9525" y="309561"/>
                </a:lnTo>
                <a:lnTo>
                  <a:pt x="9525" y="0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4380229"/>
            <a:ext cx="9144000" cy="763270"/>
            <a:chOff x="0" y="4380229"/>
            <a:chExt cx="9144000" cy="763270"/>
          </a:xfrm>
        </p:grpSpPr>
        <p:sp>
          <p:nvSpPr>
            <p:cNvPr id="6" name="object 6"/>
            <p:cNvSpPr/>
            <p:nvPr/>
          </p:nvSpPr>
          <p:spPr>
            <a:xfrm>
              <a:off x="0" y="4833937"/>
              <a:ext cx="9144000" cy="9525"/>
            </a:xfrm>
            <a:custGeom>
              <a:avLst/>
              <a:gdLst/>
              <a:ahLst/>
              <a:cxnLst/>
              <a:rect l="l" t="t" r="r" b="b"/>
              <a:pathLst>
                <a:path w="9144000" h="9525">
                  <a:moveTo>
                    <a:pt x="9144000" y="0"/>
                  </a:moveTo>
                  <a:lnTo>
                    <a:pt x="9139237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9144000" y="9525"/>
                  </a:lnTo>
                  <a:lnTo>
                    <a:pt x="9144000" y="476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6610" y="4448809"/>
              <a:ext cx="3177793" cy="69469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2159" y="4448809"/>
              <a:ext cx="1340358" cy="69469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8358" y="4380229"/>
              <a:ext cx="175641" cy="76326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434022" y="303149"/>
            <a:ext cx="2639060" cy="1518920"/>
            <a:chOff x="434022" y="303149"/>
            <a:chExt cx="2639060" cy="151892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022" y="303149"/>
              <a:ext cx="993508" cy="151866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3273" y="303149"/>
              <a:ext cx="121919" cy="151866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8434" y="303149"/>
              <a:ext cx="972400" cy="151866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40609" y="303149"/>
              <a:ext cx="182880" cy="151866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32049" y="303149"/>
              <a:ext cx="571893" cy="151866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89504" y="303149"/>
              <a:ext cx="183514" cy="151866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21322" y="1481455"/>
            <a:ext cx="13144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-50" dirty="0">
                <a:solidFill>
                  <a:srgbClr val="498BFF"/>
                </a:solidFill>
                <a:latin typeface="Times New Roman"/>
                <a:cs typeface="Times New Roman"/>
              </a:rPr>
              <a:t>●</a:t>
            </a:r>
            <a:endParaRPr sz="135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54380" y="853058"/>
            <a:ext cx="6873240" cy="1518920"/>
            <a:chOff x="754380" y="853058"/>
            <a:chExt cx="6873240" cy="1518920"/>
          </a:xfrm>
        </p:grpSpPr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4380" y="853058"/>
              <a:ext cx="677037" cy="151866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8513" y="853058"/>
              <a:ext cx="122555" cy="151866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1640" y="1264919"/>
              <a:ext cx="5935979" cy="99821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421322" y="3129343"/>
            <a:ext cx="13144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-50" dirty="0">
                <a:solidFill>
                  <a:srgbClr val="498BFF"/>
                </a:solidFill>
                <a:latin typeface="Times New Roman"/>
                <a:cs typeface="Times New Roman"/>
              </a:rPr>
              <a:t>●</a:t>
            </a:r>
            <a:endParaRPr sz="135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54380" y="2501010"/>
            <a:ext cx="872490" cy="1518920"/>
            <a:chOff x="754380" y="2501010"/>
            <a:chExt cx="872490" cy="1518920"/>
          </a:xfrm>
        </p:grpSpPr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4380" y="2501010"/>
              <a:ext cx="871956" cy="151853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1775" y="2501010"/>
              <a:ext cx="121919" cy="1518539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0" y="4380229"/>
            <a:ext cx="9144000" cy="763270"/>
            <a:chOff x="0" y="4380229"/>
            <a:chExt cx="9144000" cy="763270"/>
          </a:xfrm>
        </p:grpSpPr>
        <p:sp>
          <p:nvSpPr>
            <p:cNvPr id="27" name="object 27"/>
            <p:cNvSpPr/>
            <p:nvPr/>
          </p:nvSpPr>
          <p:spPr>
            <a:xfrm>
              <a:off x="0" y="4838699"/>
              <a:ext cx="4733925" cy="304800"/>
            </a:xfrm>
            <a:custGeom>
              <a:avLst/>
              <a:gdLst/>
              <a:ahLst/>
              <a:cxnLst/>
              <a:rect l="l" t="t" r="r" b="b"/>
              <a:pathLst>
                <a:path w="4733925" h="304800">
                  <a:moveTo>
                    <a:pt x="4733925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733925" y="304800"/>
                  </a:lnTo>
                  <a:lnTo>
                    <a:pt x="4733925" y="0"/>
                  </a:lnTo>
                  <a:close/>
                </a:path>
              </a:pathLst>
            </a:custGeom>
            <a:solidFill>
              <a:srgbClr val="003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33925" y="4838699"/>
              <a:ext cx="3488054" cy="304800"/>
            </a:xfrm>
            <a:custGeom>
              <a:avLst/>
              <a:gdLst/>
              <a:ahLst/>
              <a:cxnLst/>
              <a:rect l="l" t="t" r="r" b="b"/>
              <a:pathLst>
                <a:path w="3488054" h="304800">
                  <a:moveTo>
                    <a:pt x="3487928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487928" y="304800"/>
                  </a:lnTo>
                  <a:lnTo>
                    <a:pt x="3487928" y="0"/>
                  </a:lnTo>
                  <a:close/>
                </a:path>
              </a:pathLst>
            </a:custGeom>
            <a:solidFill>
              <a:srgbClr val="498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221853" y="4838699"/>
              <a:ext cx="922655" cy="304800"/>
            </a:xfrm>
            <a:custGeom>
              <a:avLst/>
              <a:gdLst/>
              <a:ahLst/>
              <a:cxnLst/>
              <a:rect l="l" t="t" r="r" b="b"/>
              <a:pathLst>
                <a:path w="922654" h="304800">
                  <a:moveTo>
                    <a:pt x="922147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922147" y="304800"/>
                  </a:lnTo>
                  <a:lnTo>
                    <a:pt x="922147" y="0"/>
                  </a:lnTo>
                  <a:close/>
                </a:path>
              </a:pathLst>
            </a:custGeom>
            <a:solidFill>
              <a:srgbClr val="003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0" y="4833937"/>
              <a:ext cx="9144000" cy="309880"/>
            </a:xfrm>
            <a:custGeom>
              <a:avLst/>
              <a:gdLst/>
              <a:ahLst/>
              <a:cxnLst/>
              <a:rect l="l" t="t" r="r" b="b"/>
              <a:pathLst>
                <a:path w="9144000" h="309879">
                  <a:moveTo>
                    <a:pt x="9144000" y="0"/>
                  </a:moveTo>
                  <a:lnTo>
                    <a:pt x="9139237" y="0"/>
                  </a:lnTo>
                  <a:lnTo>
                    <a:pt x="9139237" y="9525"/>
                  </a:lnTo>
                  <a:lnTo>
                    <a:pt x="9139237" y="304800"/>
                  </a:lnTo>
                  <a:lnTo>
                    <a:pt x="8226615" y="304800"/>
                  </a:lnTo>
                  <a:lnTo>
                    <a:pt x="8226615" y="9525"/>
                  </a:lnTo>
                  <a:lnTo>
                    <a:pt x="9139237" y="9525"/>
                  </a:lnTo>
                  <a:lnTo>
                    <a:pt x="9139237" y="0"/>
                  </a:lnTo>
                  <a:lnTo>
                    <a:pt x="8226615" y="0"/>
                  </a:lnTo>
                  <a:lnTo>
                    <a:pt x="8217090" y="0"/>
                  </a:lnTo>
                  <a:lnTo>
                    <a:pt x="8217090" y="9525"/>
                  </a:lnTo>
                  <a:lnTo>
                    <a:pt x="8217090" y="304800"/>
                  </a:lnTo>
                  <a:lnTo>
                    <a:pt x="4738687" y="304800"/>
                  </a:lnTo>
                  <a:lnTo>
                    <a:pt x="4738687" y="9525"/>
                  </a:lnTo>
                  <a:lnTo>
                    <a:pt x="8217090" y="9525"/>
                  </a:lnTo>
                  <a:lnTo>
                    <a:pt x="8217090" y="0"/>
                  </a:lnTo>
                  <a:lnTo>
                    <a:pt x="4738687" y="0"/>
                  </a:lnTo>
                  <a:lnTo>
                    <a:pt x="4729162" y="0"/>
                  </a:lnTo>
                  <a:lnTo>
                    <a:pt x="4729162" y="9525"/>
                  </a:lnTo>
                  <a:lnTo>
                    <a:pt x="4729162" y="304800"/>
                  </a:lnTo>
                  <a:lnTo>
                    <a:pt x="4762" y="304800"/>
                  </a:lnTo>
                  <a:lnTo>
                    <a:pt x="4762" y="9525"/>
                  </a:lnTo>
                  <a:lnTo>
                    <a:pt x="4729162" y="9525"/>
                  </a:lnTo>
                  <a:lnTo>
                    <a:pt x="4729162" y="0"/>
                  </a:lnTo>
                  <a:lnTo>
                    <a:pt x="4762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0" y="304800"/>
                  </a:lnTo>
                  <a:lnTo>
                    <a:pt x="0" y="309562"/>
                  </a:lnTo>
                  <a:lnTo>
                    <a:pt x="4762" y="309562"/>
                  </a:lnTo>
                  <a:lnTo>
                    <a:pt x="9144000" y="309562"/>
                  </a:lnTo>
                  <a:lnTo>
                    <a:pt x="9144000" y="304800"/>
                  </a:lnTo>
                  <a:lnTo>
                    <a:pt x="9144000" y="952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9950" y="4448809"/>
              <a:ext cx="485013" cy="69469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4191" y="4448809"/>
              <a:ext cx="107315" cy="69469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27785" y="4448809"/>
              <a:ext cx="2600198" cy="69469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52159" y="4448809"/>
              <a:ext cx="1340358" cy="69469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68358" y="4380229"/>
              <a:ext cx="175641" cy="763269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871366" y="2959548"/>
            <a:ext cx="6649895" cy="7246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380229"/>
            <a:ext cx="9144000" cy="763270"/>
            <a:chOff x="0" y="4380229"/>
            <a:chExt cx="9144000" cy="763270"/>
          </a:xfrm>
        </p:grpSpPr>
        <p:sp>
          <p:nvSpPr>
            <p:cNvPr id="3" name="object 3"/>
            <p:cNvSpPr/>
            <p:nvPr/>
          </p:nvSpPr>
          <p:spPr>
            <a:xfrm>
              <a:off x="0" y="4838699"/>
              <a:ext cx="4733925" cy="304800"/>
            </a:xfrm>
            <a:custGeom>
              <a:avLst/>
              <a:gdLst/>
              <a:ahLst/>
              <a:cxnLst/>
              <a:rect l="l" t="t" r="r" b="b"/>
              <a:pathLst>
                <a:path w="4733925" h="304800">
                  <a:moveTo>
                    <a:pt x="4733925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733925" y="304800"/>
                  </a:lnTo>
                  <a:lnTo>
                    <a:pt x="4733925" y="0"/>
                  </a:lnTo>
                  <a:close/>
                </a:path>
              </a:pathLst>
            </a:custGeom>
            <a:solidFill>
              <a:srgbClr val="003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33925" y="4838699"/>
              <a:ext cx="3488054" cy="304800"/>
            </a:xfrm>
            <a:custGeom>
              <a:avLst/>
              <a:gdLst/>
              <a:ahLst/>
              <a:cxnLst/>
              <a:rect l="l" t="t" r="r" b="b"/>
              <a:pathLst>
                <a:path w="3488054" h="304800">
                  <a:moveTo>
                    <a:pt x="3487928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487928" y="304800"/>
                  </a:lnTo>
                  <a:lnTo>
                    <a:pt x="3487928" y="0"/>
                  </a:lnTo>
                  <a:close/>
                </a:path>
              </a:pathLst>
            </a:custGeom>
            <a:solidFill>
              <a:srgbClr val="498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21853" y="4838699"/>
              <a:ext cx="922655" cy="304800"/>
            </a:xfrm>
            <a:custGeom>
              <a:avLst/>
              <a:gdLst/>
              <a:ahLst/>
              <a:cxnLst/>
              <a:rect l="l" t="t" r="r" b="b"/>
              <a:pathLst>
                <a:path w="922654" h="304800">
                  <a:moveTo>
                    <a:pt x="922147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922147" y="304800"/>
                  </a:lnTo>
                  <a:lnTo>
                    <a:pt x="922147" y="0"/>
                  </a:lnTo>
                  <a:close/>
                </a:path>
              </a:pathLst>
            </a:custGeom>
            <a:solidFill>
              <a:srgbClr val="003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833937"/>
              <a:ext cx="9144000" cy="309880"/>
            </a:xfrm>
            <a:custGeom>
              <a:avLst/>
              <a:gdLst/>
              <a:ahLst/>
              <a:cxnLst/>
              <a:rect l="l" t="t" r="r" b="b"/>
              <a:pathLst>
                <a:path w="9144000" h="309879">
                  <a:moveTo>
                    <a:pt x="9144000" y="0"/>
                  </a:moveTo>
                  <a:lnTo>
                    <a:pt x="9139237" y="0"/>
                  </a:lnTo>
                  <a:lnTo>
                    <a:pt x="9139237" y="9525"/>
                  </a:lnTo>
                  <a:lnTo>
                    <a:pt x="9139237" y="304800"/>
                  </a:lnTo>
                  <a:lnTo>
                    <a:pt x="8226615" y="304800"/>
                  </a:lnTo>
                  <a:lnTo>
                    <a:pt x="8226615" y="9525"/>
                  </a:lnTo>
                  <a:lnTo>
                    <a:pt x="9139237" y="9525"/>
                  </a:lnTo>
                  <a:lnTo>
                    <a:pt x="9139237" y="0"/>
                  </a:lnTo>
                  <a:lnTo>
                    <a:pt x="8226615" y="0"/>
                  </a:lnTo>
                  <a:lnTo>
                    <a:pt x="8217090" y="0"/>
                  </a:lnTo>
                  <a:lnTo>
                    <a:pt x="8217090" y="9525"/>
                  </a:lnTo>
                  <a:lnTo>
                    <a:pt x="8217090" y="304800"/>
                  </a:lnTo>
                  <a:lnTo>
                    <a:pt x="4738687" y="304800"/>
                  </a:lnTo>
                  <a:lnTo>
                    <a:pt x="4738687" y="9525"/>
                  </a:lnTo>
                  <a:lnTo>
                    <a:pt x="8217090" y="9525"/>
                  </a:lnTo>
                  <a:lnTo>
                    <a:pt x="8217090" y="0"/>
                  </a:lnTo>
                  <a:lnTo>
                    <a:pt x="4738687" y="0"/>
                  </a:lnTo>
                  <a:lnTo>
                    <a:pt x="4729162" y="0"/>
                  </a:lnTo>
                  <a:lnTo>
                    <a:pt x="4729162" y="9525"/>
                  </a:lnTo>
                  <a:lnTo>
                    <a:pt x="4729162" y="304800"/>
                  </a:lnTo>
                  <a:lnTo>
                    <a:pt x="4762" y="304800"/>
                  </a:lnTo>
                  <a:lnTo>
                    <a:pt x="4762" y="9525"/>
                  </a:lnTo>
                  <a:lnTo>
                    <a:pt x="4729162" y="9525"/>
                  </a:lnTo>
                  <a:lnTo>
                    <a:pt x="4729162" y="0"/>
                  </a:lnTo>
                  <a:lnTo>
                    <a:pt x="4762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0" y="304800"/>
                  </a:lnTo>
                  <a:lnTo>
                    <a:pt x="0" y="309562"/>
                  </a:lnTo>
                  <a:lnTo>
                    <a:pt x="4762" y="309562"/>
                  </a:lnTo>
                  <a:lnTo>
                    <a:pt x="9144000" y="309562"/>
                  </a:lnTo>
                  <a:lnTo>
                    <a:pt x="9144000" y="304800"/>
                  </a:lnTo>
                  <a:lnTo>
                    <a:pt x="9144000" y="952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9950" y="4448809"/>
              <a:ext cx="485013" cy="69469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4191" y="4448809"/>
              <a:ext cx="107315" cy="69469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7785" y="4448809"/>
              <a:ext cx="2600198" cy="69469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52159" y="4448809"/>
              <a:ext cx="1340358" cy="69469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68358" y="4380229"/>
              <a:ext cx="175641" cy="76326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434022" y="736980"/>
            <a:ext cx="7873365" cy="2068830"/>
            <a:chOff x="434022" y="736980"/>
            <a:chExt cx="7873365" cy="206883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022" y="736980"/>
              <a:ext cx="1363091" cy="15185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2274" y="736980"/>
              <a:ext cx="122555" cy="151853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379" y="1286763"/>
              <a:ext cx="1548384" cy="151866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64409" y="1286763"/>
              <a:ext cx="3360877" cy="151866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82031" y="1286763"/>
              <a:ext cx="1020838" cy="151866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58025" y="1286763"/>
              <a:ext cx="1749298" cy="151866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21322" y="1915160"/>
            <a:ext cx="131445" cy="7854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-50" dirty="0">
                <a:solidFill>
                  <a:srgbClr val="498BFF"/>
                </a:solidFill>
                <a:latin typeface="Times New Roman"/>
                <a:cs typeface="Times New Roman"/>
              </a:rPr>
              <a:t>●</a:t>
            </a:r>
            <a:endParaRPr sz="13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50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350" spc="-50" dirty="0">
                <a:solidFill>
                  <a:srgbClr val="498BFF"/>
                </a:solidFill>
                <a:latin typeface="Times New Roman"/>
                <a:cs typeface="Times New Roman"/>
              </a:rPr>
              <a:t>●</a:t>
            </a:r>
            <a:endParaRPr sz="135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96862" y="0"/>
            <a:ext cx="8302625" cy="3903979"/>
            <a:chOff x="296862" y="0"/>
            <a:chExt cx="8302625" cy="3903979"/>
          </a:xfrm>
        </p:grpSpPr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4380" y="1835657"/>
              <a:ext cx="2097163" cy="151866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74391" y="1835657"/>
              <a:ext cx="755053" cy="151866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14979" y="1835657"/>
              <a:ext cx="152400" cy="151866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91178" y="1835657"/>
              <a:ext cx="2758960" cy="151866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45225" y="1835657"/>
              <a:ext cx="122554" cy="151866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13246" y="1835657"/>
              <a:ext cx="2186000" cy="151866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4380" y="2385441"/>
              <a:ext cx="1168806" cy="151853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83155" y="2385441"/>
              <a:ext cx="228600" cy="151853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73529" y="2385441"/>
              <a:ext cx="704850" cy="151853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6862" y="0"/>
              <a:ext cx="4011803" cy="16090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E0E8B20-736A-D6D9-E541-4DE758533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52475"/>
            <a:ext cx="7717500" cy="60418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76BAFA00-23FF-99A3-C718-05AA3101921E}"/>
              </a:ext>
            </a:extLst>
          </p:cNvPr>
          <p:cNvSpPr txBox="1">
            <a:spLocks/>
          </p:cNvSpPr>
          <p:nvPr/>
        </p:nvSpPr>
        <p:spPr>
          <a:xfrm>
            <a:off x="232775" y="-75701"/>
            <a:ext cx="3287666" cy="45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Barlow"/>
              <a:buNone/>
            </a:pPr>
            <a:r>
              <a:rPr lang="en-US" sz="320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Table of Contents</a:t>
            </a:r>
            <a:endParaRPr lang="en-US" sz="3200" dirty="0">
              <a:solidFill>
                <a:schemeClr val="bg1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9" name="Google Shape;198;p32">
            <a:extLst>
              <a:ext uri="{FF2B5EF4-FFF2-40B4-BE49-F238E27FC236}">
                <a16:creationId xmlns:a16="http://schemas.microsoft.com/office/drawing/2014/main" id="{F09FF6D0-72B6-7A9A-3F59-CB1B7A87D04E}"/>
              </a:ext>
            </a:extLst>
          </p:cNvPr>
          <p:cNvSpPr txBox="1">
            <a:spLocks/>
          </p:cNvSpPr>
          <p:nvPr/>
        </p:nvSpPr>
        <p:spPr>
          <a:xfrm>
            <a:off x="282634" y="1378323"/>
            <a:ext cx="8303482" cy="682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2. Methods</a:t>
            </a:r>
          </a:p>
          <a:p>
            <a:endParaRPr lang="en-US" sz="4400" b="1" dirty="0">
              <a:solidFill>
                <a:schemeClr val="accent1"/>
              </a:solidFill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14A41C6-3E96-EC61-47FD-32771F5D1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025397"/>
              </p:ext>
            </p:extLst>
          </p:nvPr>
        </p:nvGraphicFramePr>
        <p:xfrm>
          <a:off x="0" y="4838700"/>
          <a:ext cx="9144000" cy="304800"/>
        </p:xfrm>
        <a:graphic>
          <a:graphicData uri="http://schemas.openxmlformats.org/drawingml/2006/table">
            <a:tbl>
              <a:tblPr firstRow="1" bandRow="1">
                <a:tableStyleId>{8DE178D7-BC35-4BFC-9B6F-0A6B21DCDC5C}</a:tableStyleId>
              </a:tblPr>
              <a:tblGrid>
                <a:gridCol w="4733925">
                  <a:extLst>
                    <a:ext uri="{9D8B030D-6E8A-4147-A177-3AD203B41FA5}">
                      <a16:colId xmlns:a16="http://schemas.microsoft.com/office/drawing/2014/main" val="3258903647"/>
                    </a:ext>
                  </a:extLst>
                </a:gridCol>
                <a:gridCol w="3487927">
                  <a:extLst>
                    <a:ext uri="{9D8B030D-6E8A-4147-A177-3AD203B41FA5}">
                      <a16:colId xmlns:a16="http://schemas.microsoft.com/office/drawing/2014/main" val="4256026356"/>
                    </a:ext>
                  </a:extLst>
                </a:gridCol>
                <a:gridCol w="922148">
                  <a:extLst>
                    <a:ext uri="{9D8B030D-6E8A-4147-A177-3AD203B41FA5}">
                      <a16:colId xmlns:a16="http://schemas.microsoft.com/office/drawing/2014/main" val="165560393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Chapter 6: Vector Semantics and Embeddings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December 05, 2023</a:t>
                      </a:r>
                    </a:p>
                  </a:txBody>
                  <a:tcPr>
                    <a:solidFill>
                      <a:srgbClr val="4A8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Latin Modern Math" panose="02000503000000000000"/>
                        </a:rPr>
                        <a:t>8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Latin Modern Math" panose="02000503000000000000"/>
                      </a:endParaRPr>
                    </a:p>
                  </a:txBody>
                  <a:tcPr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490744"/>
                  </a:ext>
                </a:extLst>
              </a:tr>
            </a:tbl>
          </a:graphicData>
        </a:graphic>
      </p:graphicFrame>
      <p:sp>
        <p:nvSpPr>
          <p:cNvPr id="2" name="object 2">
            <a:extLst>
              <a:ext uri="{FF2B5EF4-FFF2-40B4-BE49-F238E27FC236}">
                <a16:creationId xmlns:a16="http://schemas.microsoft.com/office/drawing/2014/main" id="{6022D610-74C2-98F3-3D5B-B1B2B2F174D8}"/>
              </a:ext>
            </a:extLst>
          </p:cNvPr>
          <p:cNvSpPr txBox="1"/>
          <p:nvPr/>
        </p:nvSpPr>
        <p:spPr>
          <a:xfrm>
            <a:off x="414914" y="2286702"/>
            <a:ext cx="5092111" cy="214417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20"/>
              </a:spcBef>
              <a:buClr>
                <a:srgbClr val="498BFF"/>
              </a:buClr>
              <a:buSzPct val="84375"/>
              <a:buFont typeface="Times New Roman"/>
              <a:buChar char="●"/>
              <a:tabLst>
                <a:tab pos="332740" algn="l"/>
              </a:tabLst>
            </a:pPr>
            <a:r>
              <a:rPr sz="1600" b="1" spc="65" dirty="0">
                <a:latin typeface="Tahoma"/>
                <a:cs typeface="Tahoma"/>
              </a:rPr>
              <a:t>Person</a:t>
            </a:r>
            <a:r>
              <a:rPr sz="1600" b="1" spc="-120" dirty="0">
                <a:latin typeface="Tahoma"/>
                <a:cs typeface="Tahoma"/>
              </a:rPr>
              <a:t> </a:t>
            </a:r>
            <a:r>
              <a:rPr sz="1600" b="1" spc="45" dirty="0">
                <a:latin typeface="Tahoma"/>
                <a:cs typeface="Tahoma"/>
              </a:rPr>
              <a:t>detection:</a:t>
            </a:r>
            <a:r>
              <a:rPr sz="1600" b="1" spc="-145" dirty="0">
                <a:latin typeface="Tahoma"/>
                <a:cs typeface="Tahoma"/>
              </a:rPr>
              <a:t> </a:t>
            </a:r>
            <a:r>
              <a:rPr sz="1600" b="1" spc="50" dirty="0">
                <a:latin typeface="Tahoma"/>
                <a:cs typeface="Tahoma"/>
              </a:rPr>
              <a:t>YOLOv8</a:t>
            </a:r>
            <a:endParaRPr sz="1600" dirty="0">
              <a:latin typeface="Tahoma"/>
              <a:cs typeface="Tahoma"/>
            </a:endParaRPr>
          </a:p>
          <a:p>
            <a:pPr marL="332740" indent="-320040">
              <a:lnSpc>
                <a:spcPct val="100000"/>
              </a:lnSpc>
              <a:spcBef>
                <a:spcPts val="1925"/>
              </a:spcBef>
              <a:buClr>
                <a:srgbClr val="498BFF"/>
              </a:buClr>
              <a:buSzPct val="84375"/>
              <a:buFont typeface="Times New Roman"/>
              <a:buChar char="●"/>
              <a:tabLst>
                <a:tab pos="332740" algn="l"/>
              </a:tabLst>
            </a:pPr>
            <a:r>
              <a:rPr sz="1600" b="1" spc="60" dirty="0">
                <a:latin typeface="Tahoma"/>
                <a:cs typeface="Tahoma"/>
              </a:rPr>
              <a:t>Feature</a:t>
            </a:r>
            <a:r>
              <a:rPr sz="1600" b="1" spc="-160" dirty="0">
                <a:latin typeface="Tahoma"/>
                <a:cs typeface="Tahoma"/>
              </a:rPr>
              <a:t> </a:t>
            </a:r>
            <a:r>
              <a:rPr sz="1600" b="1" spc="-10" dirty="0">
                <a:latin typeface="Tahoma"/>
                <a:cs typeface="Tahoma"/>
              </a:rPr>
              <a:t>extraction:</a:t>
            </a:r>
            <a:endParaRPr sz="1600" dirty="0">
              <a:latin typeface="Tahoma"/>
              <a:cs typeface="Tahoma"/>
            </a:endParaRPr>
          </a:p>
          <a:p>
            <a:pPr marL="789940" lvl="1" indent="-319405">
              <a:lnSpc>
                <a:spcPct val="100000"/>
              </a:lnSpc>
              <a:spcBef>
                <a:spcPts val="1625"/>
              </a:spcBef>
              <a:buClr>
                <a:srgbClr val="498BFF"/>
              </a:buClr>
              <a:buSzPct val="84375"/>
              <a:buFont typeface="Times New Roman"/>
              <a:buChar char="○"/>
              <a:tabLst>
                <a:tab pos="789940" algn="l"/>
              </a:tabLst>
            </a:pPr>
            <a:r>
              <a:rPr sz="1600" b="1" dirty="0">
                <a:latin typeface="Tahoma"/>
                <a:cs typeface="Tahoma"/>
              </a:rPr>
              <a:t>DINO</a:t>
            </a:r>
            <a:r>
              <a:rPr sz="1600" b="1" spc="-55" dirty="0">
                <a:latin typeface="Tahoma"/>
                <a:cs typeface="Tahoma"/>
              </a:rPr>
              <a:t> </a:t>
            </a:r>
            <a:r>
              <a:rPr sz="1600" b="1" spc="-25" dirty="0">
                <a:latin typeface="Tahoma"/>
                <a:cs typeface="Tahoma"/>
              </a:rPr>
              <a:t>v2</a:t>
            </a:r>
            <a:endParaRPr sz="1600" dirty="0">
              <a:latin typeface="Tahoma"/>
              <a:cs typeface="Tahoma"/>
            </a:endParaRPr>
          </a:p>
          <a:p>
            <a:pPr marL="789940" lvl="1" indent="-319405">
              <a:lnSpc>
                <a:spcPct val="100000"/>
              </a:lnSpc>
              <a:spcBef>
                <a:spcPts val="1625"/>
              </a:spcBef>
              <a:buClr>
                <a:srgbClr val="498BFF"/>
              </a:buClr>
              <a:buSzPct val="84375"/>
              <a:buFont typeface="Times New Roman"/>
              <a:buChar char="○"/>
              <a:tabLst>
                <a:tab pos="789940" algn="l"/>
              </a:tabLst>
            </a:pPr>
            <a:r>
              <a:rPr lang="en-US" sz="1600" b="1" spc="50" dirty="0" err="1">
                <a:latin typeface="Tahoma"/>
                <a:cs typeface="Tahoma"/>
              </a:rPr>
              <a:t>Facenet</a:t>
            </a:r>
            <a:r>
              <a:rPr lang="en-US" sz="1600" b="1" spc="50" dirty="0">
                <a:latin typeface="Tahoma"/>
                <a:cs typeface="Tahoma"/>
              </a:rPr>
              <a:t>, </a:t>
            </a:r>
            <a:r>
              <a:rPr lang="en-US" sz="1600" b="1" spc="50" dirty="0" err="1">
                <a:latin typeface="Tahoma"/>
                <a:cs typeface="Tahoma"/>
              </a:rPr>
              <a:t>VGGFace</a:t>
            </a:r>
            <a:endParaRPr sz="1600" dirty="0">
              <a:latin typeface="Tahoma"/>
              <a:cs typeface="Tahoma"/>
            </a:endParaRPr>
          </a:p>
          <a:p>
            <a:pPr marL="332740" indent="-320040">
              <a:lnSpc>
                <a:spcPct val="100000"/>
              </a:lnSpc>
              <a:spcBef>
                <a:spcPts val="1925"/>
              </a:spcBef>
              <a:buClr>
                <a:srgbClr val="498BFF"/>
              </a:buClr>
              <a:buSzPct val="84375"/>
              <a:buFont typeface="Times New Roman"/>
              <a:buChar char="●"/>
              <a:tabLst>
                <a:tab pos="332740" algn="l"/>
              </a:tabLst>
            </a:pPr>
            <a:r>
              <a:rPr sz="1600" b="1" spc="70" dirty="0">
                <a:latin typeface="Tahoma"/>
                <a:cs typeface="Tahoma"/>
              </a:rPr>
              <a:t>Building</a:t>
            </a:r>
            <a:r>
              <a:rPr sz="1600" b="1" spc="-145" dirty="0">
                <a:latin typeface="Tahoma"/>
                <a:cs typeface="Tahoma"/>
              </a:rPr>
              <a:t> </a:t>
            </a:r>
            <a:r>
              <a:rPr sz="1600" b="1" spc="55" dirty="0">
                <a:latin typeface="Tahoma"/>
                <a:cs typeface="Tahoma"/>
              </a:rPr>
              <a:t>index</a:t>
            </a:r>
            <a:r>
              <a:rPr sz="1600" b="1" spc="-90" dirty="0">
                <a:latin typeface="Tahoma"/>
                <a:cs typeface="Tahoma"/>
              </a:rPr>
              <a:t> </a:t>
            </a:r>
            <a:r>
              <a:rPr sz="1600" b="1" dirty="0">
                <a:latin typeface="Tahoma"/>
                <a:cs typeface="Tahoma"/>
              </a:rPr>
              <a:t>for </a:t>
            </a:r>
            <a:r>
              <a:rPr sz="1600" b="1" spc="70" dirty="0">
                <a:latin typeface="Tahoma"/>
                <a:cs typeface="Tahoma"/>
              </a:rPr>
              <a:t>each</a:t>
            </a:r>
            <a:r>
              <a:rPr sz="1600" b="1" spc="-65" dirty="0">
                <a:latin typeface="Tahoma"/>
                <a:cs typeface="Tahoma"/>
              </a:rPr>
              <a:t> </a:t>
            </a:r>
            <a:r>
              <a:rPr sz="1600" b="1" spc="40" dirty="0">
                <a:latin typeface="Tahoma"/>
                <a:cs typeface="Tahoma"/>
              </a:rPr>
              <a:t>movie</a:t>
            </a:r>
            <a:r>
              <a:rPr lang="en-US" sz="1600" b="1" spc="40" dirty="0">
                <a:latin typeface="Tahoma"/>
                <a:cs typeface="Tahoma"/>
              </a:rPr>
              <a:t> using FAISS</a:t>
            </a:r>
            <a:endParaRPr sz="16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30969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11ED11-CD40-787D-1DA1-8FD1AD7C207A}"/>
              </a:ext>
            </a:extLst>
          </p:cNvPr>
          <p:cNvSpPr/>
          <p:nvPr/>
        </p:nvSpPr>
        <p:spPr>
          <a:xfrm>
            <a:off x="0" y="5143"/>
            <a:ext cx="9144000" cy="540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223;p34">
            <a:extLst>
              <a:ext uri="{FF2B5EF4-FFF2-40B4-BE49-F238E27FC236}">
                <a16:creationId xmlns:a16="http://schemas.microsoft.com/office/drawing/2014/main" id="{76BAFA00-23FF-99A3-C718-05AA3101921E}"/>
              </a:ext>
            </a:extLst>
          </p:cNvPr>
          <p:cNvSpPr txBox="1">
            <a:spLocks/>
          </p:cNvSpPr>
          <p:nvPr/>
        </p:nvSpPr>
        <p:spPr>
          <a:xfrm>
            <a:off x="218921" y="18724"/>
            <a:ext cx="5885392" cy="45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Barlow"/>
              <a:buNone/>
            </a:pPr>
            <a:r>
              <a:rPr lang="en-US" sz="3200" b="1" dirty="0">
                <a:solidFill>
                  <a:schemeClr val="bg1"/>
                </a:solidFill>
                <a:latin typeface="Latin Modern Math" panose="02000503000000000000" pitchFamily="50" charset="0"/>
                <a:ea typeface="Latin Modern Math" panose="02000503000000000000" pitchFamily="50" charset="0"/>
              </a:rPr>
              <a:t>Offline stage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E161FF-342A-B6A3-27FE-999C8D9B46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61667" y="1552150"/>
            <a:ext cx="5438775" cy="2279542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2A980C-A509-886A-E80E-17B4614D8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459704"/>
              </p:ext>
            </p:extLst>
          </p:nvPr>
        </p:nvGraphicFramePr>
        <p:xfrm>
          <a:off x="0" y="4838700"/>
          <a:ext cx="9144000" cy="304800"/>
        </p:xfrm>
        <a:graphic>
          <a:graphicData uri="http://schemas.openxmlformats.org/drawingml/2006/table">
            <a:tbl>
              <a:tblPr firstRow="1" bandRow="1">
                <a:tableStyleId>{8DE178D7-BC35-4BFC-9B6F-0A6B21DCDC5C}</a:tableStyleId>
              </a:tblPr>
              <a:tblGrid>
                <a:gridCol w="4733925">
                  <a:extLst>
                    <a:ext uri="{9D8B030D-6E8A-4147-A177-3AD203B41FA5}">
                      <a16:colId xmlns:a16="http://schemas.microsoft.com/office/drawing/2014/main" val="3258903647"/>
                    </a:ext>
                  </a:extLst>
                </a:gridCol>
                <a:gridCol w="3487927">
                  <a:extLst>
                    <a:ext uri="{9D8B030D-6E8A-4147-A177-3AD203B41FA5}">
                      <a16:colId xmlns:a16="http://schemas.microsoft.com/office/drawing/2014/main" val="4256026356"/>
                    </a:ext>
                  </a:extLst>
                </a:gridCol>
                <a:gridCol w="922148">
                  <a:extLst>
                    <a:ext uri="{9D8B030D-6E8A-4147-A177-3AD203B41FA5}">
                      <a16:colId xmlns:a16="http://schemas.microsoft.com/office/drawing/2014/main" val="165560393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Chapter 6: Vector Semantics and Embeddings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>
                          <a:solidFill>
                            <a:schemeClr val="bg1"/>
                          </a:solidFill>
                          <a:effectLst/>
                          <a:latin typeface="Latin Modern Math" panose="02000503000000000000"/>
                          <a:ea typeface="Arial"/>
                          <a:cs typeface="Arial"/>
                          <a:sym typeface="Arial"/>
                        </a:rPr>
                        <a:t>December 05, 2023</a:t>
                      </a:r>
                    </a:p>
                  </a:txBody>
                  <a:tcPr>
                    <a:solidFill>
                      <a:srgbClr val="4A8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Latin Modern Math" panose="02000503000000000000"/>
                        </a:rPr>
                        <a:t>9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Latin Modern Math" panose="02000503000000000000"/>
                      </a:endParaRPr>
                    </a:p>
                  </a:txBody>
                  <a:tcPr>
                    <a:solidFill>
                      <a:srgbClr val="003B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490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54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2deffb4-7d85-49c2-b5e4-e932e0462ab9" xsi:nil="true"/>
    <lcf76f155ced4ddcb4097134ff3c332f xmlns="8dce62b7-2cdd-4c3e-901c-d7ff550c69ac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0A2CBEC00E8F44807DC5A6C21EF019" ma:contentTypeVersion="10" ma:contentTypeDescription="Create a new document." ma:contentTypeScope="" ma:versionID="325e7e6a74a34fe3b4e5b6a9ed2477a2">
  <xsd:schema xmlns:xsd="http://www.w3.org/2001/XMLSchema" xmlns:xs="http://www.w3.org/2001/XMLSchema" xmlns:p="http://schemas.microsoft.com/office/2006/metadata/properties" xmlns:ns2="8dce62b7-2cdd-4c3e-901c-d7ff550c69ac" xmlns:ns3="32deffb4-7d85-49c2-b5e4-e932e0462ab9" targetNamespace="http://schemas.microsoft.com/office/2006/metadata/properties" ma:root="true" ma:fieldsID="608844cca428425088e820494c01edec" ns2:_="" ns3:_="">
    <xsd:import namespace="8dce62b7-2cdd-4c3e-901c-d7ff550c69ac"/>
    <xsd:import namespace="32deffb4-7d85-49c2-b5e4-e932e0462a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ce62b7-2cdd-4c3e-901c-d7ff550c69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094ae118-d9ff-499e-981a-26f90b7967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deffb4-7d85-49c2-b5e4-e932e0462ab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2f5abf0-18a4-4e5a-a471-43973c214404}" ma:internalName="TaxCatchAll" ma:showField="CatchAllData" ma:web="32deffb4-7d85-49c2-b5e4-e932e0462a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2872D9-B8B4-418E-AD51-0D9228B64B9D}">
  <ds:schemaRefs>
    <ds:schemaRef ds:uri="http://purl.org/dc/terms/"/>
    <ds:schemaRef ds:uri="http://purl.org/dc/dcmitype/"/>
    <ds:schemaRef ds:uri="http://schemas.microsoft.com/office/infopath/2007/PartnerControls"/>
    <ds:schemaRef ds:uri="8dce62b7-2cdd-4c3e-901c-d7ff550c69ac"/>
    <ds:schemaRef ds:uri="http://www.w3.org/XML/1998/namespace"/>
    <ds:schemaRef ds:uri="http://schemas.microsoft.com/office/2006/documentManagement/types"/>
    <ds:schemaRef ds:uri="32deffb4-7d85-49c2-b5e4-e932e0462ab9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74E1FD2-0719-4495-AFCB-8F0A6406FB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5CE1BA-4765-49F7-BA17-BB9B3E7CD6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ce62b7-2cdd-4c3e-901c-d7ff550c69ac"/>
    <ds:schemaRef ds:uri="32deffb4-7d85-49c2-b5e4-e932e0462a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3827</TotalTime>
  <Words>388</Words>
  <Application>Microsoft Office PowerPoint</Application>
  <PresentationFormat>On-screen Show (16:9)</PresentationFormat>
  <Paragraphs>100</Paragraphs>
  <Slides>18</Slides>
  <Notes>14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 MT</vt:lpstr>
      <vt:lpstr>Arial</vt:lpstr>
      <vt:lpstr>Barlow</vt:lpstr>
      <vt:lpstr>Latin Modern Math</vt:lpstr>
      <vt:lpstr>Montserrat</vt:lpstr>
      <vt:lpstr>Tahoma</vt:lpstr>
      <vt:lpstr>Times New Roman</vt:lpstr>
      <vt:lpstr>Management Consulting Toolkit by Slidesgo</vt:lpstr>
      <vt:lpstr>IMAGE-BASED CHARACTER RETRIEVAL FROM MOVIES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Thanh Tran</dc:creator>
  <cp:lastModifiedBy>Nguyễn Nguyên Khôi</cp:lastModifiedBy>
  <cp:revision>132</cp:revision>
  <cp:lastPrinted>2022-12-20T07:17:19Z</cp:lastPrinted>
  <dcterms:modified xsi:type="dcterms:W3CDTF">2024-06-11T13:41:29Z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0x010100B10A2CBEC00E8F44807DC5A6C21EF019</vt:lpwstr>
  </property>
  <property fmtid="{D5CDD505-2E9C-101B-9397-08002B2CF9AE}" pid="3" name="MediaServiceImageTags">
    <vt:lpwstr/>
  </property>
</Properties>
</file>